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omments/comment2.xml" ContentType="application/vnd.openxmlformats-officedocument.presentationml.comments+xml"/>
  <Override PartName="/ppt/notesSlides/notesSlide7.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omments/comment3.xml" ContentType="application/vnd.openxmlformats-officedocument.presentationml.comments+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omments/comment4.xml" ContentType="application/vnd.openxmlformats-officedocument.presentationml.comments+xml"/>
  <Override PartName="/ppt/notesSlides/notesSlide22.xml" ContentType="application/vnd.openxmlformats-officedocument.presentationml.notesSlide+xml"/>
  <Override PartName="/ppt/comments/comment5.xml" ContentType="application/vnd.openxmlformats-officedocument.presentationml.comments+xml"/>
  <Override PartName="/ppt/notesSlides/notesSlide23.xml" ContentType="application/vnd.openxmlformats-officedocument.presentationml.notesSlide+xml"/>
  <Override PartName="/ppt/charts/chart18.xml" ContentType="application/vnd.openxmlformats-officedocument.drawingml.chart+xml"/>
  <Override PartName="/ppt/comments/comment6.xml" ContentType="application/vnd.openxmlformats-officedocument.presentationml.comments+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comments/comment7.xml" ContentType="application/vnd.openxmlformats-officedocument.presentationml.comments+xml"/>
  <Override PartName="/ppt/notesSlides/notesSlide26.xml" ContentType="application/vnd.openxmlformats-officedocument.presentationml.notesSlide+xml"/>
  <Override PartName="/ppt/charts/chart21.xml" ContentType="application/vnd.openxmlformats-officedocument.drawingml.chart+xml"/>
  <Override PartName="/ppt/comments/comment8.xml" ContentType="application/vnd.openxmlformats-officedocument.presentationml.comments+xml"/>
  <Override PartName="/ppt/notesSlides/notesSlide27.xml" ContentType="application/vnd.openxmlformats-officedocument.presentationml.notesSlide+xml"/>
  <Override PartName="/ppt/charts/chart22.xml" ContentType="application/vnd.openxmlformats-officedocument.drawingml.chart+xml"/>
  <Override PartName="/ppt/comments/comment9.xml" ContentType="application/vnd.openxmlformats-officedocument.presentationml.comments+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44.xml" ContentType="application/vnd.openxmlformats-officedocument.presentationml.notesSlide+xml"/>
  <Override PartName="/ppt/charts/chart43.xml" ContentType="application/vnd.openxmlformats-officedocument.drawingml.chart+xml"/>
  <Override PartName="/ppt/comments/comment10.xml" ContentType="application/vnd.openxmlformats-officedocument.presentationml.comments+xml"/>
  <Override PartName="/ppt/notesSlides/notesSlide45.xml" ContentType="application/vnd.openxmlformats-officedocument.presentationml.notesSlide+xml"/>
  <Override PartName="/ppt/charts/chart44.xml" ContentType="application/vnd.openxmlformats-officedocument.drawingml.chart+xml"/>
  <Override PartName="/ppt/notesSlides/notesSlide46.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47.xml" ContentType="application/vnd.openxmlformats-officedocument.presentationml.notesSlide+xml"/>
  <Override PartName="/ppt/charts/chart48.xml" ContentType="application/vnd.openxmlformats-officedocument.drawingml.chart+xml"/>
  <Override PartName="/ppt/notesSlides/notesSlide48.xml" ContentType="application/vnd.openxmlformats-officedocument.presentationml.notesSlide+xml"/>
  <Override PartName="/ppt/charts/chart49.xml" ContentType="application/vnd.openxmlformats-officedocument.drawingml.chart+xml"/>
  <Override PartName="/ppt/notesSlides/notesSlide49.xml" ContentType="application/vnd.openxmlformats-officedocument.presentationml.notesSlide+xml"/>
  <Override PartName="/ppt/charts/chart50.xml" ContentType="application/vnd.openxmlformats-officedocument.drawingml.chart+xml"/>
  <Override PartName="/ppt/notesSlides/notesSlide50.xml" ContentType="application/vnd.openxmlformats-officedocument.presentationml.notesSlide+xml"/>
  <Override PartName="/ppt/charts/chart51.xml" ContentType="application/vnd.openxmlformats-officedocument.drawingml.chart+xml"/>
  <Override PartName="/ppt/notesSlides/notesSlide51.xml" ContentType="application/vnd.openxmlformats-officedocument.presentationml.notesSlide+xml"/>
  <Override PartName="/ppt/charts/chart52.xml" ContentType="application/vnd.openxmlformats-officedocument.drawingml.chart+xml"/>
  <Override PartName="/ppt/notesSlides/notesSlide52.xml" ContentType="application/vnd.openxmlformats-officedocument.presentationml.notesSlide+xml"/>
  <Override PartName="/ppt/charts/chart53.xml" ContentType="application/vnd.openxmlformats-officedocument.drawingml.chart+xml"/>
  <Override PartName="/ppt/notesSlides/notesSlide53.xml" ContentType="application/vnd.openxmlformats-officedocument.presentationml.notesSlide+xml"/>
  <Override PartName="/ppt/charts/chart54.xml" ContentType="application/vnd.openxmlformats-officedocument.drawingml.chart+xml"/>
  <Override PartName="/ppt/comments/comment11.xml" ContentType="application/vnd.openxmlformats-officedocument.presentationml.comments+xml"/>
  <Override PartName="/ppt/notesSlides/notesSlide54.xml" ContentType="application/vnd.openxmlformats-officedocument.presentationml.notesSlide+xml"/>
  <Override PartName="/ppt/charts/chart55.xml" ContentType="application/vnd.openxmlformats-officedocument.drawingml.chart+xml"/>
  <Override PartName="/ppt/comments/comment12.xml" ContentType="application/vnd.openxmlformats-officedocument.presentationml.comments+xml"/>
  <Override PartName="/ppt/notesSlides/notesSlide55.xml" ContentType="application/vnd.openxmlformats-officedocument.presentationml.notesSlide+xml"/>
  <Override PartName="/ppt/charts/chart56.xml" ContentType="application/vnd.openxmlformats-officedocument.drawingml.chart+xml"/>
  <Override PartName="/ppt/notesSlides/notesSlide56.xml" ContentType="application/vnd.openxmlformats-officedocument.presentationml.notesSlide+xml"/>
  <Override PartName="/ppt/charts/chart57.xml" ContentType="application/vnd.openxmlformats-officedocument.drawingml.chart+xml"/>
  <Override PartName="/ppt/notesSlides/notesSlide57.xml" ContentType="application/vnd.openxmlformats-officedocument.presentationml.notesSlide+xml"/>
  <Override PartName="/ppt/charts/chart58.xml" ContentType="application/vnd.openxmlformats-officedocument.drawingml.chart+xml"/>
  <Override PartName="/ppt/notesSlides/notesSlide58.xml" ContentType="application/vnd.openxmlformats-officedocument.presentationml.notesSlide+xml"/>
  <Override PartName="/ppt/charts/chart59.xml" ContentType="application/vnd.openxmlformats-officedocument.drawingml.chart+xml"/>
  <Override PartName="/ppt/notesSlides/notesSlide59.xml" ContentType="application/vnd.openxmlformats-officedocument.presentationml.notesSlide+xml"/>
  <Override PartName="/ppt/charts/chart60.xml" ContentType="application/vnd.openxmlformats-officedocument.drawingml.chart+xml"/>
  <Override PartName="/ppt/notesSlides/notesSlide60.xml" ContentType="application/vnd.openxmlformats-officedocument.presentationml.notesSlide+xml"/>
  <Override PartName="/ppt/charts/chart61.xml" ContentType="application/vnd.openxmlformats-officedocument.drawingml.chart+xml"/>
  <Override PartName="/ppt/notesSlides/notesSlide61.xml" ContentType="application/vnd.openxmlformats-officedocument.presentationml.notesSlide+xml"/>
  <Override PartName="/ppt/charts/chart62.xml" ContentType="application/vnd.openxmlformats-officedocument.drawingml.chart+xml"/>
  <Override PartName="/ppt/notesSlides/notesSlide62.xml" ContentType="application/vnd.openxmlformats-officedocument.presentationml.notesSlide+xml"/>
  <Override PartName="/ppt/charts/chart63.xml" ContentType="application/vnd.openxmlformats-officedocument.drawingml.chart+xml"/>
  <Override PartName="/ppt/notesSlides/notesSlide63.xml" ContentType="application/vnd.openxmlformats-officedocument.presentationml.notesSlide+xml"/>
  <Override PartName="/ppt/charts/chart64.xml" ContentType="application/vnd.openxmlformats-officedocument.drawingml.chart+xml"/>
  <Override PartName="/ppt/notesSlides/notesSlide64.xml" ContentType="application/vnd.openxmlformats-officedocument.presentationml.notesSlide+xml"/>
  <Override PartName="/ppt/charts/chart65.xml" ContentType="application/vnd.openxmlformats-officedocument.drawingml.chart+xml"/>
  <Override PartName="/ppt/notesSlides/notesSlide65.xml" ContentType="application/vnd.openxmlformats-officedocument.presentationml.notesSlide+xml"/>
  <Override PartName="/ppt/charts/chart66.xml" ContentType="application/vnd.openxmlformats-officedocument.drawingml.chart+xml"/>
  <Override PartName="/ppt/notesSlides/notesSlide66.xml" ContentType="application/vnd.openxmlformats-officedocument.presentationml.notesSlide+xml"/>
  <Override PartName="/ppt/charts/chart67.xml" ContentType="application/vnd.openxmlformats-officedocument.drawingml.chart+xml"/>
  <Override PartName="/ppt/notesSlides/notesSlide67.xml" ContentType="application/vnd.openxmlformats-officedocument.presentationml.notesSlide+xml"/>
  <Override PartName="/ppt/charts/chart68.xml" ContentType="application/vnd.openxmlformats-officedocument.drawingml.chart+xml"/>
  <Override PartName="/ppt/notesSlides/notesSlide68.xml" ContentType="application/vnd.openxmlformats-officedocument.presentationml.notesSlide+xml"/>
  <Override PartName="/ppt/charts/chart69.xml" ContentType="application/vnd.openxmlformats-officedocument.drawingml.chart+xml"/>
  <Override PartName="/ppt/notesSlides/notesSlide69.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7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71.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72.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73.xml" ContentType="application/vnd.openxmlformats-officedocument.presentationml.notesSlide+xml"/>
  <Override PartName="/ppt/charts/chart78.xml" ContentType="application/vnd.openxmlformats-officedocument.drawingml.chart+xml"/>
  <Override PartName="/ppt/notesSlides/notesSlide74.xml" ContentType="application/vnd.openxmlformats-officedocument.presentationml.notesSlide+xml"/>
  <Override PartName="/ppt/charts/chart79.xml" ContentType="application/vnd.openxmlformats-officedocument.drawingml.chart+xml"/>
  <Override PartName="/ppt/notesSlides/notesSlide75.xml" ContentType="application/vnd.openxmlformats-officedocument.presentationml.notesSlide+xml"/>
  <Override PartName="/ppt/charts/chart80.xml" ContentType="application/vnd.openxmlformats-officedocument.drawingml.chart+xml"/>
  <Override PartName="/ppt/notesSlides/notesSlide76.xml" ContentType="application/vnd.openxmlformats-officedocument.presentationml.notesSlide+xml"/>
  <Override PartName="/ppt/charts/chart81.xml" ContentType="application/vnd.openxmlformats-officedocument.drawingml.chart+xml"/>
  <Override PartName="/ppt/notesSlides/notesSlide77.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notesSlides/notesSlide78.xml" ContentType="application/vnd.openxmlformats-officedocument.presentationml.notesSlide+xml"/>
  <Override PartName="/ppt/charts/chart84.xml" ContentType="application/vnd.openxmlformats-officedocument.drawingml.chart+xml"/>
  <Override PartName="/ppt/notesSlides/notesSlide79.xml" ContentType="application/vnd.openxmlformats-officedocument.presentationml.notesSlide+xml"/>
  <Override PartName="/ppt/charts/chart85.xml" ContentType="application/vnd.openxmlformats-officedocument.drawingml.chart+xml"/>
  <Override PartName="/ppt/notesSlides/notesSlide80.xml" ContentType="application/vnd.openxmlformats-officedocument.presentationml.notesSlide+xml"/>
  <Override PartName="/ppt/charts/chart86.xml" ContentType="application/vnd.openxmlformats-officedocument.drawingml.chart+xml"/>
  <Override PartName="/ppt/notesSlides/notesSlide81.xml" ContentType="application/vnd.openxmlformats-officedocument.presentationml.notesSlide+xml"/>
  <Override PartName="/ppt/charts/chart87.xml" ContentType="application/vnd.openxmlformats-officedocument.drawingml.chart+xml"/>
  <Override PartName="/ppt/notesSlides/notesSlide82.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omments/comment13.xml" ContentType="application/vnd.openxmlformats-officedocument.presentationml.comments+xml"/>
  <Override PartName="/ppt/notesSlides/notesSlide83.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notesSlides/notesSlide84.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sldIdLst>
    <p:sldId id="256" r:id="rId2"/>
    <p:sldId id="257" r:id="rId3"/>
    <p:sldId id="258" r:id="rId4"/>
    <p:sldId id="750" r:id="rId5"/>
    <p:sldId id="751" r:id="rId6"/>
    <p:sldId id="259" r:id="rId7"/>
    <p:sldId id="541" r:id="rId8"/>
    <p:sldId id="609" r:id="rId9"/>
    <p:sldId id="752" r:id="rId10"/>
    <p:sldId id="542" r:id="rId11"/>
    <p:sldId id="543" r:id="rId12"/>
    <p:sldId id="463" r:id="rId13"/>
    <p:sldId id="677" r:id="rId14"/>
    <p:sldId id="678" r:id="rId15"/>
    <p:sldId id="679" r:id="rId16"/>
    <p:sldId id="482" r:id="rId17"/>
    <p:sldId id="465" r:id="rId18"/>
    <p:sldId id="680" r:id="rId19"/>
    <p:sldId id="762" r:id="rId20"/>
    <p:sldId id="717" r:id="rId21"/>
    <p:sldId id="785" r:id="rId22"/>
    <p:sldId id="682" r:id="rId23"/>
    <p:sldId id="683" r:id="rId24"/>
    <p:sldId id="684" r:id="rId25"/>
    <p:sldId id="690" r:id="rId26"/>
    <p:sldId id="685" r:id="rId27"/>
    <p:sldId id="691" r:id="rId28"/>
    <p:sldId id="686" r:id="rId29"/>
    <p:sldId id="692" r:id="rId30"/>
    <p:sldId id="693" r:id="rId31"/>
    <p:sldId id="718" r:id="rId32"/>
    <p:sldId id="719" r:id="rId33"/>
    <p:sldId id="688" r:id="rId34"/>
    <p:sldId id="786" r:id="rId35"/>
    <p:sldId id="764" r:id="rId36"/>
    <p:sldId id="765" r:id="rId37"/>
    <p:sldId id="725" r:id="rId38"/>
    <p:sldId id="726" r:id="rId39"/>
    <p:sldId id="727" r:id="rId40"/>
    <p:sldId id="787" r:id="rId41"/>
    <p:sldId id="493" r:id="rId42"/>
    <p:sldId id="580" r:id="rId43"/>
    <p:sldId id="720" r:id="rId44"/>
    <p:sldId id="721" r:id="rId45"/>
    <p:sldId id="722" r:id="rId46"/>
    <p:sldId id="723" r:id="rId47"/>
    <p:sldId id="724" r:id="rId48"/>
    <p:sldId id="788" r:id="rId49"/>
    <p:sldId id="483" r:id="rId50"/>
    <p:sldId id="484" r:id="rId51"/>
    <p:sldId id="715" r:id="rId52"/>
    <p:sldId id="716" r:id="rId53"/>
    <p:sldId id="743" r:id="rId54"/>
    <p:sldId id="619" r:id="rId55"/>
    <p:sldId id="620" r:id="rId56"/>
    <p:sldId id="766" r:id="rId57"/>
    <p:sldId id="637" r:id="rId58"/>
    <p:sldId id="706" r:id="rId59"/>
    <p:sldId id="707" r:id="rId60"/>
    <p:sldId id="789" r:id="rId61"/>
    <p:sldId id="767" r:id="rId62"/>
    <p:sldId id="768" r:id="rId63"/>
    <p:sldId id="769" r:id="rId64"/>
    <p:sldId id="770" r:id="rId65"/>
    <p:sldId id="771" r:id="rId66"/>
    <p:sldId id="772" r:id="rId67"/>
    <p:sldId id="773" r:id="rId68"/>
    <p:sldId id="774" r:id="rId69"/>
    <p:sldId id="775" r:id="rId70"/>
    <p:sldId id="776" r:id="rId71"/>
    <p:sldId id="777" r:id="rId72"/>
    <p:sldId id="778" r:id="rId73"/>
    <p:sldId id="779" r:id="rId74"/>
    <p:sldId id="780" r:id="rId75"/>
    <p:sldId id="790" r:id="rId76"/>
    <p:sldId id="781" r:id="rId77"/>
    <p:sldId id="782" r:id="rId78"/>
    <p:sldId id="783" r:id="rId79"/>
    <p:sldId id="784" r:id="rId80"/>
    <p:sldId id="791" r:id="rId81"/>
    <p:sldId id="732" r:id="rId82"/>
    <p:sldId id="755" r:id="rId83"/>
    <p:sldId id="756" r:id="rId84"/>
    <p:sldId id="757" r:id="rId85"/>
    <p:sldId id="758" r:id="rId86"/>
    <p:sldId id="759" r:id="rId87"/>
    <p:sldId id="792" r:id="rId88"/>
    <p:sldId id="729" r:id="rId89"/>
    <p:sldId id="731" r:id="rId90"/>
    <p:sldId id="793" r:id="rId91"/>
    <p:sldId id="735" r:id="rId92"/>
    <p:sldId id="736" r:id="rId93"/>
    <p:sldId id="737" r:id="rId94"/>
    <p:sldId id="733" r:id="rId95"/>
    <p:sldId id="738" r:id="rId96"/>
    <p:sldId id="739" r:id="rId97"/>
    <p:sldId id="740" r:id="rId98"/>
    <p:sldId id="741" r:id="rId99"/>
    <p:sldId id="742"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vin E. Adams" initials="NEA" lastIdx="79" clrIdx="0"/>
  <p:cmAuthor id="1" name="Doug Kincaid" initials="DK" lastIdx="8" clrIdx="1"/>
  <p:cmAuthor id="2" name="Craig Copeland" initials="CC"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00"/>
    <a:srgbClr val="003300"/>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5" autoAdjust="0"/>
    <p:restoredTop sz="95170" autoAdjust="0"/>
  </p:normalViewPr>
  <p:slideViewPr>
    <p:cSldViewPr snapToGrid="0">
      <p:cViewPr>
        <p:scale>
          <a:sx n="80" d="100"/>
          <a:sy n="80" d="100"/>
        </p:scale>
        <p:origin x="-1140" y="-600"/>
      </p:cViewPr>
      <p:guideLst>
        <p:guide orient="horz" pos="2160"/>
        <p:guide pos="2880"/>
      </p:guideLst>
    </p:cSldViewPr>
  </p:slideViewPr>
  <p:notesTextViewPr>
    <p:cViewPr>
      <p:scale>
        <a:sx n="1" d="1"/>
        <a:sy n="1" d="1"/>
      </p:scale>
      <p:origin x="0" y="0"/>
    </p:cViewPr>
  </p:notesTextViewPr>
  <p:sorterViewPr>
    <p:cViewPr>
      <p:scale>
        <a:sx n="100" d="100"/>
        <a:sy n="100" d="100"/>
      </p:scale>
      <p:origin x="0" y="17748"/>
    </p:cViewPr>
  </p:sorterViewPr>
  <p:notesViewPr>
    <p:cSldViewPr snapToGrid="0">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0.18</c:v>
                </c:pt>
                <c:pt idx="1">
                  <c:v>0.2</c:v>
                </c:pt>
                <c:pt idx="2">
                  <c:v>0.21</c:v>
                </c:pt>
                <c:pt idx="3">
                  <c:v>0.19</c:v>
                </c:pt>
                <c:pt idx="4">
                  <c:v>0.24</c:v>
                </c:pt>
                <c:pt idx="5">
                  <c:v>0.22</c:v>
                </c:pt>
                <c:pt idx="6">
                  <c:v>0.22</c:v>
                </c:pt>
                <c:pt idx="7">
                  <c:v>0.25</c:v>
                </c:pt>
                <c:pt idx="8">
                  <c:v>0.22</c:v>
                </c:pt>
                <c:pt idx="9">
                  <c:v>0.23</c:v>
                </c:pt>
                <c:pt idx="10">
                  <c:v>0.21</c:v>
                </c:pt>
                <c:pt idx="11">
                  <c:v>0.24</c:v>
                </c:pt>
                <c:pt idx="12">
                  <c:v>0.25</c:v>
                </c:pt>
                <c:pt idx="13">
                  <c:v>0.24</c:v>
                </c:pt>
                <c:pt idx="14">
                  <c:v>0.27</c:v>
                </c:pt>
                <c:pt idx="15">
                  <c:v>0.18</c:v>
                </c:pt>
                <c:pt idx="16">
                  <c:v>0.13</c:v>
                </c:pt>
                <c:pt idx="17">
                  <c:v>0.16</c:v>
                </c:pt>
                <c:pt idx="18">
                  <c:v>0.13</c:v>
                </c:pt>
                <c:pt idx="19">
                  <c:v>0.14000000000000001</c:v>
                </c:pt>
                <c:pt idx="20">
                  <c:v>0.13</c:v>
                </c:pt>
                <c:pt idx="21">
                  <c:v>0.18</c:v>
                </c:pt>
                <c:pt idx="22">
                  <c:v>0.22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0.55000000000000004</c:v>
                </c:pt>
                <c:pt idx="1">
                  <c:v>0.45</c:v>
                </c:pt>
                <c:pt idx="2">
                  <c:v>0.51</c:v>
                </c:pt>
                <c:pt idx="3">
                  <c:v>0.41</c:v>
                </c:pt>
                <c:pt idx="4">
                  <c:v>0.41</c:v>
                </c:pt>
                <c:pt idx="5">
                  <c:v>0.45</c:v>
                </c:pt>
                <c:pt idx="6">
                  <c:v>0.47</c:v>
                </c:pt>
                <c:pt idx="7">
                  <c:v>0.47</c:v>
                </c:pt>
                <c:pt idx="8">
                  <c:v>0.41</c:v>
                </c:pt>
                <c:pt idx="9">
                  <c:v>0.47</c:v>
                </c:pt>
                <c:pt idx="10">
                  <c:v>0.45</c:v>
                </c:pt>
                <c:pt idx="11">
                  <c:v>0.44</c:v>
                </c:pt>
                <c:pt idx="12">
                  <c:v>0.4</c:v>
                </c:pt>
                <c:pt idx="13">
                  <c:v>0.44</c:v>
                </c:pt>
                <c:pt idx="14">
                  <c:v>0.43</c:v>
                </c:pt>
                <c:pt idx="15">
                  <c:v>0.43</c:v>
                </c:pt>
                <c:pt idx="16">
                  <c:v>0.41</c:v>
                </c:pt>
                <c:pt idx="17">
                  <c:v>0.38</c:v>
                </c:pt>
                <c:pt idx="18">
                  <c:v>0.36</c:v>
                </c:pt>
                <c:pt idx="19">
                  <c:v>0.38</c:v>
                </c:pt>
                <c:pt idx="20">
                  <c:v>0.38</c:v>
                </c:pt>
                <c:pt idx="21">
                  <c:v>0.37</c:v>
                </c:pt>
                <c:pt idx="22">
                  <c:v>0.36</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0.19</c:v>
                </c:pt>
                <c:pt idx="1">
                  <c:v>0.17</c:v>
                </c:pt>
                <c:pt idx="2">
                  <c:v>0.19</c:v>
                </c:pt>
                <c:pt idx="3">
                  <c:v>0.23</c:v>
                </c:pt>
                <c:pt idx="4">
                  <c:v>0.19</c:v>
                </c:pt>
                <c:pt idx="5">
                  <c:v>0.18</c:v>
                </c:pt>
                <c:pt idx="6">
                  <c:v>0.21</c:v>
                </c:pt>
                <c:pt idx="7">
                  <c:v>0.18</c:v>
                </c:pt>
                <c:pt idx="8">
                  <c:v>0.18</c:v>
                </c:pt>
                <c:pt idx="9">
                  <c:v>0.19</c:v>
                </c:pt>
                <c:pt idx="10">
                  <c:v>0.17</c:v>
                </c:pt>
                <c:pt idx="11">
                  <c:v>0.18</c:v>
                </c:pt>
                <c:pt idx="12">
                  <c:v>0.17</c:v>
                </c:pt>
                <c:pt idx="13">
                  <c:v>0.17</c:v>
                </c:pt>
                <c:pt idx="14">
                  <c:v>0.19</c:v>
                </c:pt>
                <c:pt idx="15">
                  <c:v>0.21</c:v>
                </c:pt>
                <c:pt idx="16">
                  <c:v>0.22</c:v>
                </c:pt>
                <c:pt idx="17">
                  <c:v>0.24</c:v>
                </c:pt>
                <c:pt idx="18">
                  <c:v>0.23</c:v>
                </c:pt>
                <c:pt idx="19">
                  <c:v>0.24</c:v>
                </c:pt>
                <c:pt idx="20">
                  <c:v>0.21</c:v>
                </c:pt>
                <c:pt idx="21">
                  <c:v>0.19</c:v>
                </c:pt>
                <c:pt idx="22">
                  <c:v>0.17</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0.06</c:v>
                </c:pt>
                <c:pt idx="1">
                  <c:v>0.17</c:v>
                </c:pt>
                <c:pt idx="2">
                  <c:v>0.08</c:v>
                </c:pt>
                <c:pt idx="3">
                  <c:v>0.16</c:v>
                </c:pt>
                <c:pt idx="4">
                  <c:v>0.15</c:v>
                </c:pt>
                <c:pt idx="5">
                  <c:v>0.13</c:v>
                </c:pt>
                <c:pt idx="6">
                  <c:v>0.09</c:v>
                </c:pt>
                <c:pt idx="7">
                  <c:v>0.1</c:v>
                </c:pt>
                <c:pt idx="8">
                  <c:v>0.17</c:v>
                </c:pt>
                <c:pt idx="9">
                  <c:v>0.1</c:v>
                </c:pt>
                <c:pt idx="10">
                  <c:v>0.16</c:v>
                </c:pt>
                <c:pt idx="11">
                  <c:v>0.13</c:v>
                </c:pt>
                <c:pt idx="12">
                  <c:v>0.17</c:v>
                </c:pt>
                <c:pt idx="13">
                  <c:v>0.14000000000000001</c:v>
                </c:pt>
                <c:pt idx="14">
                  <c:v>0.1</c:v>
                </c:pt>
                <c:pt idx="15">
                  <c:v>0.16</c:v>
                </c:pt>
                <c:pt idx="16">
                  <c:v>0.22</c:v>
                </c:pt>
                <c:pt idx="17">
                  <c:v>0.22</c:v>
                </c:pt>
                <c:pt idx="18">
                  <c:v>0.27</c:v>
                </c:pt>
                <c:pt idx="19">
                  <c:v>0.23</c:v>
                </c:pt>
                <c:pt idx="20">
                  <c:v>0.28000000000000003</c:v>
                </c:pt>
                <c:pt idx="21">
                  <c:v>0.24</c:v>
                </c:pt>
                <c:pt idx="22">
                  <c:v>0.24</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0.02</c:v>
                </c:pt>
                <c:pt idx="1">
                  <c:v>0.01</c:v>
                </c:pt>
                <c:pt idx="2">
                  <c:v>0.01</c:v>
                </c:pt>
                <c:pt idx="3">
                  <c:v>0.01</c:v>
                </c:pt>
                <c:pt idx="4">
                  <c:v>0.02</c:v>
                </c:pt>
                <c:pt idx="5">
                  <c:v>0.01</c:v>
                </c:pt>
                <c:pt idx="6">
                  <c:v>0.01</c:v>
                </c:pt>
                <c:pt idx="7">
                  <c:v>4.0000000000000001E-3</c:v>
                </c:pt>
                <c:pt idx="8">
                  <c:v>0.02</c:v>
                </c:pt>
                <c:pt idx="9">
                  <c:v>4.0000000000000001E-3</c:v>
                </c:pt>
                <c:pt idx="10">
                  <c:v>0</c:v>
                </c:pt>
                <c:pt idx="11">
                  <c:v>0.01</c:v>
                </c:pt>
                <c:pt idx="12">
                  <c:v>0.01</c:v>
                </c:pt>
                <c:pt idx="13">
                  <c:v>0.01</c:v>
                </c:pt>
                <c:pt idx="14">
                  <c:v>0.01</c:v>
                </c:pt>
                <c:pt idx="15">
                  <c:v>0.02</c:v>
                </c:pt>
                <c:pt idx="16">
                  <c:v>0.01</c:v>
                </c:pt>
                <c:pt idx="17">
                  <c:v>4.0000000000000001E-3</c:v>
                </c:pt>
                <c:pt idx="18">
                  <c:v>0</c:v>
                </c:pt>
                <c:pt idx="19">
                  <c:v>0.02</c:v>
                </c:pt>
                <c:pt idx="20">
                  <c:v>0.01</c:v>
                </c:pt>
                <c:pt idx="21">
                  <c:v>0.01</c:v>
                </c:pt>
                <c:pt idx="22">
                  <c:v>0.01</c:v>
                </c:pt>
              </c:numCache>
            </c:numRef>
          </c:val>
        </c:ser>
        <c:dLbls>
          <c:showLegendKey val="0"/>
          <c:showVal val="0"/>
          <c:showCatName val="0"/>
          <c:showSerName val="0"/>
          <c:showPercent val="0"/>
          <c:showBubbleSize val="0"/>
        </c:dLbls>
        <c:axId val="36067584"/>
        <c:axId val="3607756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2.0000000000000018E-3</c:v>
                </c:pt>
                <c:pt idx="2">
                  <c:v>9.9999999999999807E-4</c:v>
                </c:pt>
                <c:pt idx="3">
                  <c:v>-1.9999999999999992E-3</c:v>
                </c:pt>
                <c:pt idx="4">
                  <c:v>4.9999999999999992E-3</c:v>
                </c:pt>
                <c:pt idx="5">
                  <c:v>-1.9999999999999992E-3</c:v>
                </c:pt>
                <c:pt idx="6">
                  <c:v>0</c:v>
                </c:pt>
                <c:pt idx="7">
                  <c:v>3.0000000000000001E-3</c:v>
                </c:pt>
                <c:pt idx="8">
                  <c:v>-3.0000000000000001E-3</c:v>
                </c:pt>
                <c:pt idx="9">
                  <c:v>1.0000000000000009E-3</c:v>
                </c:pt>
                <c:pt idx="10">
                  <c:v>-2.0000000000000018E-3</c:v>
                </c:pt>
                <c:pt idx="11">
                  <c:v>3.0000000000000001E-3</c:v>
                </c:pt>
                <c:pt idx="12">
                  <c:v>1.0000000000000009E-3</c:v>
                </c:pt>
                <c:pt idx="13">
                  <c:v>-1.0000000000000009E-3</c:v>
                </c:pt>
                <c:pt idx="14">
                  <c:v>3.0000000000000027E-3</c:v>
                </c:pt>
                <c:pt idx="15">
                  <c:v>-9.0000000000000028E-3</c:v>
                </c:pt>
                <c:pt idx="16">
                  <c:v>-4.9999999999999992E-3</c:v>
                </c:pt>
                <c:pt idx="17">
                  <c:v>3.0000000000000001E-3</c:v>
                </c:pt>
                <c:pt idx="18">
                  <c:v>-3.0000000000000001E-3</c:v>
                </c:pt>
                <c:pt idx="19">
                  <c:v>1.0000000000000009E-3</c:v>
                </c:pt>
                <c:pt idx="20">
                  <c:v>-1.0000000000000009E-3</c:v>
                </c:pt>
                <c:pt idx="21">
                  <c:v>4.9999999999999992E-3</c:v>
                </c:pt>
                <c:pt idx="22">
                  <c:v>4.000000000000001E-3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2.0000000000000018E-2</c:v>
                </c:pt>
                <c:pt idx="2">
                  <c:v>9.9999999999999811E-3</c:v>
                </c:pt>
                <c:pt idx="3">
                  <c:v>-1.999999999999999E-2</c:v>
                </c:pt>
                <c:pt idx="4">
                  <c:v>4.9999999999999989E-2</c:v>
                </c:pt>
                <c:pt idx="5">
                  <c:v>-1.999999999999999E-2</c:v>
                </c:pt>
                <c:pt idx="6">
                  <c:v>0</c:v>
                </c:pt>
                <c:pt idx="7">
                  <c:v>0.03</c:v>
                </c:pt>
                <c:pt idx="8">
                  <c:v>-0.03</c:v>
                </c:pt>
                <c:pt idx="9">
                  <c:v>1.0000000000000009E-2</c:v>
                </c:pt>
                <c:pt idx="10">
                  <c:v>-2.0000000000000018E-2</c:v>
                </c:pt>
                <c:pt idx="11">
                  <c:v>0.03</c:v>
                </c:pt>
                <c:pt idx="12">
                  <c:v>1.0000000000000009E-2</c:v>
                </c:pt>
                <c:pt idx="13">
                  <c:v>-1.0000000000000009E-2</c:v>
                </c:pt>
                <c:pt idx="14">
                  <c:v>3.0000000000000027E-2</c:v>
                </c:pt>
                <c:pt idx="15">
                  <c:v>-9.0000000000000024E-2</c:v>
                </c:pt>
                <c:pt idx="16">
                  <c:v>-4.9999999999999989E-2</c:v>
                </c:pt>
                <c:pt idx="17">
                  <c:v>0.03</c:v>
                </c:pt>
                <c:pt idx="18">
                  <c:v>-0.03</c:v>
                </c:pt>
                <c:pt idx="19">
                  <c:v>1.0000000000000009E-2</c:v>
                </c:pt>
                <c:pt idx="20">
                  <c:v>-1.0000000000000009E-2</c:v>
                </c:pt>
                <c:pt idx="21">
                  <c:v>4.9999999999999989E-2</c:v>
                </c:pt>
                <c:pt idx="22">
                  <c:v>4.0000000000000008E-2</c:v>
                </c:pt>
              </c:numCache>
            </c:numRef>
          </c:val>
        </c:ser>
        <c:dLbls>
          <c:showLegendKey val="0"/>
          <c:showVal val="0"/>
          <c:showCatName val="0"/>
          <c:showSerName val="0"/>
          <c:showPercent val="0"/>
          <c:showBubbleSize val="0"/>
        </c:dLbls>
        <c:gapWidth val="150"/>
        <c:overlap val="100"/>
        <c:axId val="36080640"/>
        <c:axId val="36079104"/>
      </c:barChart>
      <c:catAx>
        <c:axId val="3606758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6077568"/>
        <c:crosses val="autoZero"/>
        <c:auto val="1"/>
        <c:lblAlgn val="ctr"/>
        <c:lblOffset val="100"/>
        <c:noMultiLvlLbl val="0"/>
      </c:catAx>
      <c:valAx>
        <c:axId val="3607756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6067584"/>
        <c:crosses val="autoZero"/>
        <c:crossBetween val="between"/>
        <c:majorUnit val="5.000000000000001E-2"/>
      </c:valAx>
      <c:valAx>
        <c:axId val="36079104"/>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36080640"/>
        <c:crosses val="max"/>
        <c:crossBetween val="between"/>
      </c:valAx>
      <c:catAx>
        <c:axId val="36080640"/>
        <c:scaling>
          <c:orientation val="minMax"/>
        </c:scaling>
        <c:delete val="0"/>
        <c:axPos val="b"/>
        <c:numFmt formatCode="General" sourceLinked="1"/>
        <c:majorTickMark val="none"/>
        <c:minorTickMark val="none"/>
        <c:tickLblPos val="none"/>
        <c:crossAx val="3607910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0.21</c:v>
                </c:pt>
                <c:pt idx="1">
                  <c:v>0.22</c:v>
                </c:pt>
                <c:pt idx="2">
                  <c:v>0.25</c:v>
                </c:pt>
                <c:pt idx="3">
                  <c:v>0.26</c:v>
                </c:pt>
                <c:pt idx="4">
                  <c:v>0.31</c:v>
                </c:pt>
                <c:pt idx="5">
                  <c:v>0.23</c:v>
                </c:pt>
                <c:pt idx="6">
                  <c:v>0.23</c:v>
                </c:pt>
                <c:pt idx="7">
                  <c:v>0.28000000000000003</c:v>
                </c:pt>
                <c:pt idx="8">
                  <c:v>0.27</c:v>
                </c:pt>
                <c:pt idx="9">
                  <c:v>0.23</c:v>
                </c:pt>
                <c:pt idx="10">
                  <c:v>0.24</c:v>
                </c:pt>
                <c:pt idx="11">
                  <c:v>0.26</c:v>
                </c:pt>
                <c:pt idx="12">
                  <c:v>0.26</c:v>
                </c:pt>
                <c:pt idx="13">
                  <c:v>0.25</c:v>
                </c:pt>
                <c:pt idx="14">
                  <c:v>0.26</c:v>
                </c:pt>
                <c:pt idx="15">
                  <c:v>0.23</c:v>
                </c:pt>
                <c:pt idx="16">
                  <c:v>0.2</c:v>
                </c:pt>
                <c:pt idx="17">
                  <c:v>0.21</c:v>
                </c:pt>
                <c:pt idx="18">
                  <c:v>0.22</c:v>
                </c:pt>
                <c:pt idx="19">
                  <c:v>0.19</c:v>
                </c:pt>
                <c:pt idx="20">
                  <c:v>0.17</c:v>
                </c:pt>
                <c:pt idx="21">
                  <c:v>0.22</c:v>
                </c:pt>
                <c:pt idx="22">
                  <c:v>0.25</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0.47</c:v>
                </c:pt>
                <c:pt idx="1">
                  <c:v>0.42</c:v>
                </c:pt>
                <c:pt idx="2">
                  <c:v>0.47</c:v>
                </c:pt>
                <c:pt idx="3">
                  <c:v>0.46</c:v>
                </c:pt>
                <c:pt idx="4">
                  <c:v>0.43</c:v>
                </c:pt>
                <c:pt idx="5">
                  <c:v>0.47</c:v>
                </c:pt>
                <c:pt idx="6">
                  <c:v>0.5</c:v>
                </c:pt>
                <c:pt idx="7">
                  <c:v>0.49</c:v>
                </c:pt>
                <c:pt idx="8">
                  <c:v>0.43</c:v>
                </c:pt>
                <c:pt idx="9">
                  <c:v>0.49</c:v>
                </c:pt>
                <c:pt idx="10">
                  <c:v>0.45</c:v>
                </c:pt>
                <c:pt idx="11">
                  <c:v>0.47</c:v>
                </c:pt>
                <c:pt idx="12">
                  <c:v>0.46</c:v>
                </c:pt>
                <c:pt idx="13">
                  <c:v>0.5</c:v>
                </c:pt>
                <c:pt idx="14">
                  <c:v>0.45</c:v>
                </c:pt>
                <c:pt idx="15">
                  <c:v>0.48</c:v>
                </c:pt>
                <c:pt idx="16">
                  <c:v>0.49</c:v>
                </c:pt>
                <c:pt idx="17">
                  <c:v>0.43</c:v>
                </c:pt>
                <c:pt idx="18">
                  <c:v>0.41</c:v>
                </c:pt>
                <c:pt idx="19">
                  <c:v>0.45</c:v>
                </c:pt>
                <c:pt idx="20">
                  <c:v>0.47</c:v>
                </c:pt>
                <c:pt idx="21">
                  <c:v>0.44</c:v>
                </c:pt>
                <c:pt idx="22">
                  <c:v>0.43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0.18</c:v>
                </c:pt>
                <c:pt idx="1">
                  <c:v>0.2</c:v>
                </c:pt>
                <c:pt idx="2">
                  <c:v>0.18</c:v>
                </c:pt>
                <c:pt idx="3">
                  <c:v>0.17</c:v>
                </c:pt>
                <c:pt idx="4">
                  <c:v>0.14000000000000001</c:v>
                </c:pt>
                <c:pt idx="5">
                  <c:v>0.17</c:v>
                </c:pt>
                <c:pt idx="6">
                  <c:v>0.17</c:v>
                </c:pt>
                <c:pt idx="7">
                  <c:v>0.13</c:v>
                </c:pt>
                <c:pt idx="8">
                  <c:v>0.16</c:v>
                </c:pt>
                <c:pt idx="9">
                  <c:v>0.18</c:v>
                </c:pt>
                <c:pt idx="10">
                  <c:v>0.15</c:v>
                </c:pt>
                <c:pt idx="11">
                  <c:v>0.14000000000000001</c:v>
                </c:pt>
                <c:pt idx="12">
                  <c:v>0.12</c:v>
                </c:pt>
                <c:pt idx="13">
                  <c:v>0.14000000000000001</c:v>
                </c:pt>
                <c:pt idx="14">
                  <c:v>0.15</c:v>
                </c:pt>
                <c:pt idx="15">
                  <c:v>0.16</c:v>
                </c:pt>
                <c:pt idx="16">
                  <c:v>0.16</c:v>
                </c:pt>
                <c:pt idx="17">
                  <c:v>0.19</c:v>
                </c:pt>
                <c:pt idx="18">
                  <c:v>0.19</c:v>
                </c:pt>
                <c:pt idx="19">
                  <c:v>0.17</c:v>
                </c:pt>
                <c:pt idx="20">
                  <c:v>0.15</c:v>
                </c:pt>
                <c:pt idx="21">
                  <c:v>0.13</c:v>
                </c:pt>
                <c:pt idx="22">
                  <c:v>0.14000000000000001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0.12</c:v>
                </c:pt>
                <c:pt idx="1">
                  <c:v>0.15</c:v>
                </c:pt>
                <c:pt idx="2">
                  <c:v>0.1</c:v>
                </c:pt>
                <c:pt idx="3">
                  <c:v>0.1</c:v>
                </c:pt>
                <c:pt idx="4">
                  <c:v>0.11</c:v>
                </c:pt>
                <c:pt idx="5">
                  <c:v>0.12</c:v>
                </c:pt>
                <c:pt idx="6">
                  <c:v>0.09</c:v>
                </c:pt>
                <c:pt idx="7">
                  <c:v>0.1</c:v>
                </c:pt>
                <c:pt idx="8">
                  <c:v>0.13</c:v>
                </c:pt>
                <c:pt idx="9">
                  <c:v>0.1</c:v>
                </c:pt>
                <c:pt idx="10">
                  <c:v>0.14000000000000001</c:v>
                </c:pt>
                <c:pt idx="11">
                  <c:v>0.12</c:v>
                </c:pt>
                <c:pt idx="12">
                  <c:v>0.16</c:v>
                </c:pt>
                <c:pt idx="13">
                  <c:v>0.12</c:v>
                </c:pt>
                <c:pt idx="14">
                  <c:v>0.13</c:v>
                </c:pt>
                <c:pt idx="15">
                  <c:v>0.12</c:v>
                </c:pt>
                <c:pt idx="16">
                  <c:v>0.14000000000000001</c:v>
                </c:pt>
                <c:pt idx="17">
                  <c:v>0.16</c:v>
                </c:pt>
                <c:pt idx="18">
                  <c:v>0.17</c:v>
                </c:pt>
                <c:pt idx="19">
                  <c:v>0.19</c:v>
                </c:pt>
                <c:pt idx="20">
                  <c:v>0.21</c:v>
                </c:pt>
                <c:pt idx="21">
                  <c:v>0.2</c:v>
                </c:pt>
                <c:pt idx="22">
                  <c:v>0.18</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0.01</c:v>
                </c:pt>
                <c:pt idx="1">
                  <c:v>0.01</c:v>
                </c:pt>
                <c:pt idx="2">
                  <c:v>0.01</c:v>
                </c:pt>
                <c:pt idx="3">
                  <c:v>0.01</c:v>
                </c:pt>
                <c:pt idx="4">
                  <c:v>0.01</c:v>
                </c:pt>
                <c:pt idx="5">
                  <c:v>0</c:v>
                </c:pt>
                <c:pt idx="6">
                  <c:v>0</c:v>
                </c:pt>
                <c:pt idx="7">
                  <c:v>0</c:v>
                </c:pt>
                <c:pt idx="8">
                  <c:v>0.01</c:v>
                </c:pt>
                <c:pt idx="9">
                  <c:v>0</c:v>
                </c:pt>
                <c:pt idx="10">
                  <c:v>0.01</c:v>
                </c:pt>
                <c:pt idx="11">
                  <c:v>0.01</c:v>
                </c:pt>
                <c:pt idx="12">
                  <c:v>4.0000000000000001E-3</c:v>
                </c:pt>
                <c:pt idx="13">
                  <c:v>4.0000000000000001E-3</c:v>
                </c:pt>
                <c:pt idx="14">
                  <c:v>0.01</c:v>
                </c:pt>
                <c:pt idx="15" formatCode="0.00%">
                  <c:v>0.01</c:v>
                </c:pt>
                <c:pt idx="16">
                  <c:v>0.01</c:v>
                </c:pt>
                <c:pt idx="17">
                  <c:v>0.01</c:v>
                </c:pt>
                <c:pt idx="18">
                  <c:v>0</c:v>
                </c:pt>
                <c:pt idx="19">
                  <c:v>4.0000000000000001E-3</c:v>
                </c:pt>
                <c:pt idx="20">
                  <c:v>0.01</c:v>
                </c:pt>
                <c:pt idx="21">
                  <c:v>0.01</c:v>
                </c:pt>
                <c:pt idx="22">
                  <c:v>0.01</c:v>
                </c:pt>
              </c:numCache>
            </c:numRef>
          </c:val>
        </c:ser>
        <c:dLbls>
          <c:showLegendKey val="0"/>
          <c:showVal val="0"/>
          <c:showCatName val="0"/>
          <c:showSerName val="0"/>
          <c:showPercent val="0"/>
          <c:showBubbleSize val="0"/>
        </c:dLbls>
        <c:axId val="114785664"/>
        <c:axId val="114787456"/>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1.0000000000000009E-3</c:v>
                </c:pt>
                <c:pt idx="2">
                  <c:v>3.0000000000000001E-3</c:v>
                </c:pt>
                <c:pt idx="3">
                  <c:v>1.0000000000000009E-3</c:v>
                </c:pt>
                <c:pt idx="4">
                  <c:v>4.9999999999999992E-3</c:v>
                </c:pt>
                <c:pt idx="5">
                  <c:v>-7.9999999999999984E-3</c:v>
                </c:pt>
                <c:pt idx="6">
                  <c:v>0</c:v>
                </c:pt>
                <c:pt idx="7">
                  <c:v>5.0000000000000018E-3</c:v>
                </c:pt>
                <c:pt idx="8">
                  <c:v>-1.0000000000000009E-3</c:v>
                </c:pt>
                <c:pt idx="9">
                  <c:v>-4.000000000000001E-3</c:v>
                </c:pt>
                <c:pt idx="10">
                  <c:v>9.9999999999999807E-4</c:v>
                </c:pt>
                <c:pt idx="11">
                  <c:v>2.0000000000000018E-3</c:v>
                </c:pt>
                <c:pt idx="12">
                  <c:v>0</c:v>
                </c:pt>
                <c:pt idx="13">
                  <c:v>-1.0000000000000009E-3</c:v>
                </c:pt>
                <c:pt idx="14">
                  <c:v>1.0000000000000009E-3</c:v>
                </c:pt>
                <c:pt idx="15">
                  <c:v>-3.0000000000000001E-3</c:v>
                </c:pt>
                <c:pt idx="16">
                  <c:v>-3.0000000000000001E-3</c:v>
                </c:pt>
                <c:pt idx="17">
                  <c:v>9.9999999999999807E-4</c:v>
                </c:pt>
                <c:pt idx="18">
                  <c:v>1.0000000000000009E-3</c:v>
                </c:pt>
                <c:pt idx="19">
                  <c:v>-3.0000000000000001E-3</c:v>
                </c:pt>
                <c:pt idx="20">
                  <c:v>-1.9999999999999992E-3</c:v>
                </c:pt>
                <c:pt idx="21">
                  <c:v>4.9999999999999992E-3</c:v>
                </c:pt>
                <c:pt idx="22">
                  <c:v>3.0000000000000001E-3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1.0000000000000009E-2</c:v>
                </c:pt>
                <c:pt idx="2">
                  <c:v>0.03</c:v>
                </c:pt>
                <c:pt idx="3">
                  <c:v>1.0000000000000009E-2</c:v>
                </c:pt>
                <c:pt idx="4">
                  <c:v>4.9999999999999989E-2</c:v>
                </c:pt>
                <c:pt idx="5">
                  <c:v>-7.9999999999999988E-2</c:v>
                </c:pt>
                <c:pt idx="6">
                  <c:v>0</c:v>
                </c:pt>
                <c:pt idx="7">
                  <c:v>5.0000000000000017E-2</c:v>
                </c:pt>
                <c:pt idx="8">
                  <c:v>-1.0000000000000009E-2</c:v>
                </c:pt>
                <c:pt idx="9">
                  <c:v>-4.0000000000000008E-2</c:v>
                </c:pt>
                <c:pt idx="10">
                  <c:v>9.9999999999999811E-3</c:v>
                </c:pt>
                <c:pt idx="11">
                  <c:v>2.0000000000000018E-2</c:v>
                </c:pt>
                <c:pt idx="12">
                  <c:v>0</c:v>
                </c:pt>
                <c:pt idx="13">
                  <c:v>-1.0000000000000009E-2</c:v>
                </c:pt>
                <c:pt idx="14">
                  <c:v>1.0000000000000009E-2</c:v>
                </c:pt>
                <c:pt idx="15">
                  <c:v>-0.03</c:v>
                </c:pt>
                <c:pt idx="16">
                  <c:v>-0.03</c:v>
                </c:pt>
                <c:pt idx="17">
                  <c:v>9.9999999999999811E-3</c:v>
                </c:pt>
                <c:pt idx="18">
                  <c:v>1.0000000000000009E-2</c:v>
                </c:pt>
                <c:pt idx="19">
                  <c:v>-0.03</c:v>
                </c:pt>
                <c:pt idx="20">
                  <c:v>-1.999999999999999E-2</c:v>
                </c:pt>
                <c:pt idx="21">
                  <c:v>4.9999999999999989E-2</c:v>
                </c:pt>
                <c:pt idx="22">
                  <c:v>0.03</c:v>
                </c:pt>
              </c:numCache>
            </c:numRef>
          </c:val>
        </c:ser>
        <c:dLbls>
          <c:showLegendKey val="0"/>
          <c:showVal val="0"/>
          <c:showCatName val="0"/>
          <c:showSerName val="0"/>
          <c:showPercent val="0"/>
          <c:showBubbleSize val="0"/>
        </c:dLbls>
        <c:gapWidth val="150"/>
        <c:overlap val="100"/>
        <c:axId val="114803072"/>
        <c:axId val="114788992"/>
      </c:barChart>
      <c:catAx>
        <c:axId val="114785664"/>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14787456"/>
        <c:crosses val="autoZero"/>
        <c:auto val="1"/>
        <c:lblAlgn val="ctr"/>
        <c:lblOffset val="100"/>
        <c:noMultiLvlLbl val="0"/>
      </c:catAx>
      <c:valAx>
        <c:axId val="114787456"/>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14785664"/>
        <c:crosses val="autoZero"/>
        <c:crossBetween val="between"/>
        <c:majorUnit val="5.000000000000001E-2"/>
      </c:valAx>
      <c:valAx>
        <c:axId val="114788992"/>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14803072"/>
        <c:crosses val="max"/>
        <c:crossBetween val="between"/>
      </c:valAx>
      <c:catAx>
        <c:axId val="114803072"/>
        <c:scaling>
          <c:orientation val="minMax"/>
        </c:scaling>
        <c:delete val="0"/>
        <c:axPos val="b"/>
        <c:numFmt formatCode="General" sourceLinked="1"/>
        <c:majorTickMark val="none"/>
        <c:minorTickMark val="none"/>
        <c:tickLblPos val="none"/>
        <c:crossAx val="114788992"/>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0.32</c:v>
                </c:pt>
                <c:pt idx="1">
                  <c:v>0.33</c:v>
                </c:pt>
                <c:pt idx="2">
                  <c:v>0.26</c:v>
                </c:pt>
                <c:pt idx="3">
                  <c:v>0.33</c:v>
                </c:pt>
                <c:pt idx="4">
                  <c:v>0.35</c:v>
                </c:pt>
                <c:pt idx="5">
                  <c:v>0.32</c:v>
                </c:pt>
                <c:pt idx="6">
                  <c:v>0.34</c:v>
                </c:pt>
                <c:pt idx="7">
                  <c:v>0.3</c:v>
                </c:pt>
                <c:pt idx="8">
                  <c:v>0.35</c:v>
                </c:pt>
                <c:pt idx="9">
                  <c:v>0.35</c:v>
                </c:pt>
                <c:pt idx="10">
                  <c:v>0.41</c:v>
                </c:pt>
                <c:pt idx="11">
                  <c:v>0.38</c:v>
                </c:pt>
                <c:pt idx="12">
                  <c:v>0.35</c:v>
                </c:pt>
                <c:pt idx="13">
                  <c:v>0.42</c:v>
                </c:pt>
                <c:pt idx="14">
                  <c:v>0.39</c:v>
                </c:pt>
                <c:pt idx="15">
                  <c:v>0.26</c:v>
                </c:pt>
                <c:pt idx="16">
                  <c:v>0.28000000000000003</c:v>
                </c:pt>
                <c:pt idx="17">
                  <c:v>0.3</c:v>
                </c:pt>
                <c:pt idx="18">
                  <c:v>0.31</c:v>
                </c:pt>
                <c:pt idx="19">
                  <c:v>0.27</c:v>
                </c:pt>
                <c:pt idx="20">
                  <c:v>0.23</c:v>
                </c:pt>
                <c:pt idx="21">
                  <c:v>0.28999999999999998</c:v>
                </c:pt>
                <c:pt idx="22">
                  <c:v>0.37</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0.4</c:v>
                </c:pt>
                <c:pt idx="1">
                  <c:v>0.38</c:v>
                </c:pt>
                <c:pt idx="2">
                  <c:v>0.42</c:v>
                </c:pt>
                <c:pt idx="3">
                  <c:v>0.37</c:v>
                </c:pt>
                <c:pt idx="4">
                  <c:v>0.35</c:v>
                </c:pt>
                <c:pt idx="5">
                  <c:v>0.34</c:v>
                </c:pt>
                <c:pt idx="6">
                  <c:v>0.4</c:v>
                </c:pt>
                <c:pt idx="7">
                  <c:v>0.42</c:v>
                </c:pt>
                <c:pt idx="8">
                  <c:v>0.42</c:v>
                </c:pt>
                <c:pt idx="9">
                  <c:v>0.38</c:v>
                </c:pt>
                <c:pt idx="10">
                  <c:v>0.34</c:v>
                </c:pt>
                <c:pt idx="11">
                  <c:v>0.31</c:v>
                </c:pt>
                <c:pt idx="12">
                  <c:v>0.38</c:v>
                </c:pt>
                <c:pt idx="13">
                  <c:v>0.35</c:v>
                </c:pt>
                <c:pt idx="14">
                  <c:v>0.41</c:v>
                </c:pt>
                <c:pt idx="15">
                  <c:v>0.43</c:v>
                </c:pt>
                <c:pt idx="16">
                  <c:v>0.37</c:v>
                </c:pt>
                <c:pt idx="17">
                  <c:v>0.41</c:v>
                </c:pt>
                <c:pt idx="18">
                  <c:v>0.42</c:v>
                </c:pt>
                <c:pt idx="19">
                  <c:v>0.44</c:v>
                </c:pt>
                <c:pt idx="20">
                  <c:v>0.47</c:v>
                </c:pt>
                <c:pt idx="21">
                  <c:v>0.4</c:v>
                </c:pt>
                <c:pt idx="22">
                  <c:v>0.37</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0.11</c:v>
                </c:pt>
                <c:pt idx="1">
                  <c:v>0.15</c:v>
                </c:pt>
                <c:pt idx="2">
                  <c:v>0.15</c:v>
                </c:pt>
                <c:pt idx="3">
                  <c:v>0.15</c:v>
                </c:pt>
                <c:pt idx="4">
                  <c:v>0.16</c:v>
                </c:pt>
                <c:pt idx="5">
                  <c:v>0.19</c:v>
                </c:pt>
                <c:pt idx="6">
                  <c:v>0.16</c:v>
                </c:pt>
                <c:pt idx="7">
                  <c:v>0.14000000000000001</c:v>
                </c:pt>
                <c:pt idx="8">
                  <c:v>0.1</c:v>
                </c:pt>
                <c:pt idx="9">
                  <c:v>0.16</c:v>
                </c:pt>
                <c:pt idx="10">
                  <c:v>0.06</c:v>
                </c:pt>
                <c:pt idx="11">
                  <c:v>0.13</c:v>
                </c:pt>
                <c:pt idx="12">
                  <c:v>0.13</c:v>
                </c:pt>
                <c:pt idx="13">
                  <c:v>0.12</c:v>
                </c:pt>
                <c:pt idx="14">
                  <c:v>0.1</c:v>
                </c:pt>
                <c:pt idx="15">
                  <c:v>0.11</c:v>
                </c:pt>
                <c:pt idx="16">
                  <c:v>0.17</c:v>
                </c:pt>
                <c:pt idx="17">
                  <c:v>0.16</c:v>
                </c:pt>
                <c:pt idx="18">
                  <c:v>0.13</c:v>
                </c:pt>
                <c:pt idx="19">
                  <c:v>0.15</c:v>
                </c:pt>
                <c:pt idx="20">
                  <c:v>0.15</c:v>
                </c:pt>
                <c:pt idx="21">
                  <c:v>0.1</c:v>
                </c:pt>
                <c:pt idx="22">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0.13</c:v>
                </c:pt>
                <c:pt idx="1">
                  <c:v>0.11</c:v>
                </c:pt>
                <c:pt idx="2">
                  <c:v>0.14000000000000001</c:v>
                </c:pt>
                <c:pt idx="3">
                  <c:v>0.12</c:v>
                </c:pt>
                <c:pt idx="4">
                  <c:v>0.12</c:v>
                </c:pt>
                <c:pt idx="5">
                  <c:v>0.13</c:v>
                </c:pt>
                <c:pt idx="6">
                  <c:v>0.09</c:v>
                </c:pt>
                <c:pt idx="7">
                  <c:v>0.11</c:v>
                </c:pt>
                <c:pt idx="8">
                  <c:v>0.1</c:v>
                </c:pt>
                <c:pt idx="9">
                  <c:v>0.1</c:v>
                </c:pt>
                <c:pt idx="10">
                  <c:v>0.18</c:v>
                </c:pt>
                <c:pt idx="11">
                  <c:v>0.16</c:v>
                </c:pt>
                <c:pt idx="12">
                  <c:v>0.13</c:v>
                </c:pt>
                <c:pt idx="13">
                  <c:v>0.1</c:v>
                </c:pt>
                <c:pt idx="14">
                  <c:v>7.0000000000000007E-2</c:v>
                </c:pt>
                <c:pt idx="15" formatCode="0.00%">
                  <c:v>0.17</c:v>
                </c:pt>
                <c:pt idx="16">
                  <c:v>0.16</c:v>
                </c:pt>
                <c:pt idx="17">
                  <c:v>0.11</c:v>
                </c:pt>
                <c:pt idx="18">
                  <c:v>0.13</c:v>
                </c:pt>
                <c:pt idx="19">
                  <c:v>0.14000000000000001</c:v>
                </c:pt>
                <c:pt idx="20">
                  <c:v>0.15</c:v>
                </c:pt>
                <c:pt idx="21">
                  <c:v>0.2</c:v>
                </c:pt>
                <c:pt idx="22">
                  <c:v>0.14000000000000001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0.04</c:v>
                </c:pt>
                <c:pt idx="1">
                  <c:v>0.03</c:v>
                </c:pt>
                <c:pt idx="2">
                  <c:v>0.03</c:v>
                </c:pt>
                <c:pt idx="3">
                  <c:v>0.04</c:v>
                </c:pt>
                <c:pt idx="4">
                  <c:v>0.01</c:v>
                </c:pt>
                <c:pt idx="5">
                  <c:v>0.02</c:v>
                </c:pt>
                <c:pt idx="6">
                  <c:v>0.02</c:v>
                </c:pt>
                <c:pt idx="7">
                  <c:v>0.03</c:v>
                </c:pt>
                <c:pt idx="8">
                  <c:v>0.02</c:v>
                </c:pt>
                <c:pt idx="9">
                  <c:v>0.02</c:v>
                </c:pt>
                <c:pt idx="10">
                  <c:v>0.01</c:v>
                </c:pt>
                <c:pt idx="11">
                  <c:v>0.02</c:v>
                </c:pt>
                <c:pt idx="12" formatCode="0.00%">
                  <c:v>5.0000000000000001E-3</c:v>
                </c:pt>
                <c:pt idx="13" formatCode="0.00%">
                  <c:v>5.0000000000000001E-3</c:v>
                </c:pt>
                <c:pt idx="14">
                  <c:v>0.02</c:v>
                </c:pt>
                <c:pt idx="15">
                  <c:v>0.03</c:v>
                </c:pt>
                <c:pt idx="16">
                  <c:v>0.01</c:v>
                </c:pt>
                <c:pt idx="17">
                  <c:v>0.02</c:v>
                </c:pt>
                <c:pt idx="18">
                  <c:v>0</c:v>
                </c:pt>
                <c:pt idx="19">
                  <c:v>4.0000000000000001E-3</c:v>
                </c:pt>
                <c:pt idx="20">
                  <c:v>0.01</c:v>
                </c:pt>
                <c:pt idx="21">
                  <c:v>0.01</c:v>
                </c:pt>
                <c:pt idx="22">
                  <c:v>0.01</c:v>
                </c:pt>
              </c:numCache>
            </c:numRef>
          </c:val>
        </c:ser>
        <c:dLbls>
          <c:showLegendKey val="0"/>
          <c:showVal val="0"/>
          <c:showCatName val="0"/>
          <c:showSerName val="0"/>
          <c:showPercent val="0"/>
          <c:showBubbleSize val="0"/>
        </c:dLbls>
        <c:axId val="116826496"/>
        <c:axId val="1168280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1.0000000000000009E-3</c:v>
                </c:pt>
                <c:pt idx="2">
                  <c:v>-7.000000000000001E-3</c:v>
                </c:pt>
                <c:pt idx="3">
                  <c:v>7.000000000000001E-3</c:v>
                </c:pt>
                <c:pt idx="4">
                  <c:v>1.9999999999999961E-3</c:v>
                </c:pt>
                <c:pt idx="5">
                  <c:v>-2.999999999999997E-3</c:v>
                </c:pt>
                <c:pt idx="6">
                  <c:v>2.0000000000000018E-3</c:v>
                </c:pt>
                <c:pt idx="7">
                  <c:v>-4.0000000000000036E-3</c:v>
                </c:pt>
                <c:pt idx="8">
                  <c:v>4.9999999999999992E-3</c:v>
                </c:pt>
                <c:pt idx="9">
                  <c:v>0</c:v>
                </c:pt>
                <c:pt idx="10">
                  <c:v>6.0000000000000001E-3</c:v>
                </c:pt>
                <c:pt idx="11">
                  <c:v>-2.999999999999997E-3</c:v>
                </c:pt>
                <c:pt idx="12">
                  <c:v>-3.0000000000000027E-3</c:v>
                </c:pt>
                <c:pt idx="13">
                  <c:v>7.000000000000001E-3</c:v>
                </c:pt>
                <c:pt idx="14">
                  <c:v>-2.999999999999997E-3</c:v>
                </c:pt>
                <c:pt idx="15">
                  <c:v>-1.3000000000000001E-2</c:v>
                </c:pt>
                <c:pt idx="16">
                  <c:v>2.0000000000000018E-3</c:v>
                </c:pt>
                <c:pt idx="17">
                  <c:v>1.9999999999999961E-3</c:v>
                </c:pt>
                <c:pt idx="18">
                  <c:v>1.0000000000000009E-3</c:v>
                </c:pt>
                <c:pt idx="19">
                  <c:v>-3.9999999999999983E-3</c:v>
                </c:pt>
                <c:pt idx="20">
                  <c:v>-4.000000000000001E-3</c:v>
                </c:pt>
                <c:pt idx="21">
                  <c:v>5.9999999999999967E-3</c:v>
                </c:pt>
                <c:pt idx="22">
                  <c:v>8.0000000000000019E-3</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1.6319991251093613E-3"/>
                  <c:y val="0.22508296747511986"/>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1.0000000000000009E-2</c:v>
                </c:pt>
                <c:pt idx="2">
                  <c:v>-7.0000000000000007E-2</c:v>
                </c:pt>
                <c:pt idx="3">
                  <c:v>7.0000000000000007E-2</c:v>
                </c:pt>
                <c:pt idx="4">
                  <c:v>1.9999999999999962E-2</c:v>
                </c:pt>
                <c:pt idx="5">
                  <c:v>-2.9999999999999971E-2</c:v>
                </c:pt>
                <c:pt idx="6">
                  <c:v>2.0000000000000018E-2</c:v>
                </c:pt>
                <c:pt idx="7">
                  <c:v>-4.0000000000000036E-2</c:v>
                </c:pt>
                <c:pt idx="8">
                  <c:v>4.9999999999999989E-2</c:v>
                </c:pt>
                <c:pt idx="9">
                  <c:v>0</c:v>
                </c:pt>
                <c:pt idx="10">
                  <c:v>0.06</c:v>
                </c:pt>
                <c:pt idx="11">
                  <c:v>-2.9999999999999971E-2</c:v>
                </c:pt>
                <c:pt idx="12">
                  <c:v>-3.0000000000000027E-2</c:v>
                </c:pt>
                <c:pt idx="13">
                  <c:v>7.0000000000000007E-2</c:v>
                </c:pt>
                <c:pt idx="14">
                  <c:v>-2.9999999999999971E-2</c:v>
                </c:pt>
                <c:pt idx="15">
                  <c:v>-0.13</c:v>
                </c:pt>
                <c:pt idx="16">
                  <c:v>2.0000000000000018E-2</c:v>
                </c:pt>
                <c:pt idx="17">
                  <c:v>1.9999999999999962E-2</c:v>
                </c:pt>
                <c:pt idx="18">
                  <c:v>1.0000000000000009E-2</c:v>
                </c:pt>
                <c:pt idx="19">
                  <c:v>-3.999999999999998E-2</c:v>
                </c:pt>
                <c:pt idx="20">
                  <c:v>-4.0000000000000008E-2</c:v>
                </c:pt>
                <c:pt idx="21">
                  <c:v>5.999999999999997E-2</c:v>
                </c:pt>
                <c:pt idx="22">
                  <c:v>8.0000000000000016E-2</c:v>
                </c:pt>
              </c:numCache>
            </c:numRef>
          </c:val>
        </c:ser>
        <c:dLbls>
          <c:showLegendKey val="0"/>
          <c:showVal val="0"/>
          <c:showCatName val="0"/>
          <c:showSerName val="0"/>
          <c:showPercent val="0"/>
          <c:showBubbleSize val="0"/>
        </c:dLbls>
        <c:gapWidth val="150"/>
        <c:overlap val="100"/>
        <c:axId val="116835456"/>
        <c:axId val="116829568"/>
      </c:barChart>
      <c:catAx>
        <c:axId val="11682649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116828032"/>
        <c:crosses val="autoZero"/>
        <c:auto val="1"/>
        <c:lblAlgn val="ctr"/>
        <c:lblOffset val="100"/>
        <c:noMultiLvlLbl val="0"/>
      </c:catAx>
      <c:valAx>
        <c:axId val="11682803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16826496"/>
        <c:crosses val="autoZero"/>
        <c:crossBetween val="between"/>
        <c:majorUnit val="5.000000000000001E-2"/>
      </c:valAx>
      <c:valAx>
        <c:axId val="11682956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16835456"/>
        <c:crosses val="max"/>
        <c:crossBetween val="between"/>
      </c:valAx>
      <c:catAx>
        <c:axId val="116835456"/>
        <c:scaling>
          <c:orientation val="minMax"/>
        </c:scaling>
        <c:delete val="0"/>
        <c:axPos val="b"/>
        <c:numFmt formatCode="General" sourceLinked="1"/>
        <c:majorTickMark val="none"/>
        <c:minorTickMark val="none"/>
        <c:tickLblPos val="none"/>
        <c:crossAx val="11682956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363197843512804E-2"/>
          <c:y val="0.12266183766814286"/>
          <c:w val="0.98267318411041316"/>
          <c:h val="0.60417378197958271"/>
        </c:manualLayout>
      </c:layout>
      <c:barChart>
        <c:barDir val="col"/>
        <c:grouping val="clustered"/>
        <c:varyColors val="0"/>
        <c:ser>
          <c:idx val="0"/>
          <c:order val="0"/>
          <c:tx>
            <c:strRef>
              <c:f>Sheet1!$B$1</c:f>
              <c:strCache>
                <c:ptCount val="1"/>
                <c:pt idx="0">
                  <c:v>2003</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Holidays</c:v>
                </c:pt>
                <c:pt idx="1">
                  <c:v>Social Events</c:v>
                </c:pt>
                <c:pt idx="2">
                  <c:v>Retirement</c:v>
                </c:pt>
                <c:pt idx="3">
                  <c:v>Vacations</c:v>
                </c:pt>
                <c:pt idx="5">
                  <c:v>Holidays</c:v>
                </c:pt>
                <c:pt idx="6">
                  <c:v>Social Events</c:v>
                </c:pt>
                <c:pt idx="7">
                  <c:v>Retirement</c:v>
                </c:pt>
                <c:pt idx="8">
                  <c:v>Vacations</c:v>
                </c:pt>
              </c:strCache>
            </c:strRef>
          </c:cat>
          <c:val>
            <c:numRef>
              <c:f>Sheet1!$B$2:$B$10</c:f>
              <c:numCache>
                <c:formatCode>0%</c:formatCode>
                <c:ptCount val="9"/>
                <c:pt idx="0">
                  <c:v>0.52</c:v>
                </c:pt>
                <c:pt idx="1">
                  <c:v>0.37</c:v>
                </c:pt>
                <c:pt idx="2">
                  <c:v>0.36</c:v>
                </c:pt>
                <c:pt idx="3">
                  <c:v>0.32</c:v>
                </c:pt>
                <c:pt idx="5">
                  <c:v>0.36</c:v>
                </c:pt>
                <c:pt idx="6">
                  <c:v>0.22</c:v>
                </c:pt>
                <c:pt idx="7">
                  <c:v>0.23</c:v>
                </c:pt>
                <c:pt idx="8">
                  <c:v>0.24</c:v>
                </c:pt>
              </c:numCache>
            </c:numRef>
          </c:val>
        </c:ser>
        <c:ser>
          <c:idx val="1"/>
          <c:order val="1"/>
          <c:tx>
            <c:strRef>
              <c:f>Sheet1!$C$1</c:f>
              <c:strCache>
                <c:ptCount val="1"/>
                <c:pt idx="0">
                  <c:v>2015</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Holidays</c:v>
                </c:pt>
                <c:pt idx="1">
                  <c:v>Social Events</c:v>
                </c:pt>
                <c:pt idx="2">
                  <c:v>Retirement</c:v>
                </c:pt>
                <c:pt idx="3">
                  <c:v>Vacations</c:v>
                </c:pt>
                <c:pt idx="5">
                  <c:v>Holidays</c:v>
                </c:pt>
                <c:pt idx="6">
                  <c:v>Social Events</c:v>
                </c:pt>
                <c:pt idx="7">
                  <c:v>Retirement</c:v>
                </c:pt>
                <c:pt idx="8">
                  <c:v>Vacations</c:v>
                </c:pt>
              </c:strCache>
            </c:strRef>
          </c:cat>
          <c:val>
            <c:numRef>
              <c:f>Sheet1!$C$2:$C$10</c:f>
              <c:numCache>
                <c:formatCode>0%</c:formatCode>
                <c:ptCount val="9"/>
                <c:pt idx="0">
                  <c:v>0.4</c:v>
                </c:pt>
                <c:pt idx="1">
                  <c:v>0.35</c:v>
                </c:pt>
                <c:pt idx="2">
                  <c:v>0.34</c:v>
                </c:pt>
                <c:pt idx="3">
                  <c:v>0.31</c:v>
                </c:pt>
                <c:pt idx="5">
                  <c:v>0.33</c:v>
                </c:pt>
                <c:pt idx="6">
                  <c:v>0.23</c:v>
                </c:pt>
                <c:pt idx="7">
                  <c:v>0.21</c:v>
                </c:pt>
                <c:pt idx="8">
                  <c:v>0.2</c:v>
                </c:pt>
              </c:numCache>
            </c:numRef>
          </c:val>
        </c:ser>
        <c:dLbls>
          <c:showLegendKey val="0"/>
          <c:showVal val="0"/>
          <c:showCatName val="0"/>
          <c:showSerName val="0"/>
          <c:showPercent val="0"/>
          <c:showBubbleSize val="0"/>
        </c:dLbls>
        <c:gapWidth val="50"/>
        <c:axId val="38397056"/>
        <c:axId val="38398592"/>
      </c:barChart>
      <c:catAx>
        <c:axId val="38397056"/>
        <c:scaling>
          <c:orientation val="minMax"/>
        </c:scaling>
        <c:delete val="0"/>
        <c:axPos val="b"/>
        <c:numFmt formatCode="General" sourceLinked="1"/>
        <c:majorTickMark val="none"/>
        <c:minorTickMark val="none"/>
        <c:tickLblPos val="nextTo"/>
        <c:txPr>
          <a:bodyPr/>
          <a:lstStyle/>
          <a:p>
            <a:pPr>
              <a:defRPr sz="1400"/>
            </a:pPr>
            <a:endParaRPr lang="en-US"/>
          </a:p>
        </c:txPr>
        <c:crossAx val="38398592"/>
        <c:crosses val="autoZero"/>
        <c:auto val="1"/>
        <c:lblAlgn val="ctr"/>
        <c:lblOffset val="100"/>
        <c:noMultiLvlLbl val="0"/>
      </c:catAx>
      <c:valAx>
        <c:axId val="38398592"/>
        <c:scaling>
          <c:orientation val="minMax"/>
        </c:scaling>
        <c:delete val="1"/>
        <c:axPos val="l"/>
        <c:numFmt formatCode="0%" sourceLinked="1"/>
        <c:majorTickMark val="out"/>
        <c:minorTickMark val="none"/>
        <c:tickLblPos val="nextTo"/>
        <c:crossAx val="38397056"/>
        <c:crosses val="autoZero"/>
        <c:crossBetween val="between"/>
      </c:valAx>
    </c:plotArea>
    <c:legend>
      <c:legendPos val="t"/>
      <c:layout>
        <c:manualLayout>
          <c:xMode val="edge"/>
          <c:yMode val="edge"/>
          <c:x val="0.40010037596651771"/>
          <c:y val="4.5402945781255998E-2"/>
          <c:w val="0.18024142252488709"/>
          <c:h val="7.6684502914011105E-2"/>
        </c:manualLayout>
      </c:layout>
      <c:overlay val="0"/>
      <c:spPr>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21626350760209"/>
          <c:y val="2.7249153213390224E-2"/>
          <c:w val="0.47063157645834819"/>
          <c:h val="0.95599107025029695"/>
        </c:manualLayout>
      </c:layout>
      <c:barChart>
        <c:barDir val="bar"/>
        <c:grouping val="clustered"/>
        <c:varyColors val="0"/>
        <c:ser>
          <c:idx val="0"/>
          <c:order val="0"/>
          <c:tx>
            <c:strRef>
              <c:f>Sheet1!$B$1</c:f>
              <c:strCache>
                <c:ptCount val="1"/>
                <c:pt idx="0">
                  <c:v>2002</c:v>
                </c:pt>
              </c:strCache>
            </c:strRef>
          </c:tx>
          <c:spPr>
            <a:solidFill>
              <a:schemeClr val="tx2">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Sheet1!$B$2:$B$7</c:f>
              <c:numCache>
                <c:formatCode>0%</c:formatCode>
                <c:ptCount val="6"/>
                <c:pt idx="0">
                  <c:v>0.02</c:v>
                </c:pt>
                <c:pt idx="1">
                  <c:v>0.03</c:v>
                </c:pt>
                <c:pt idx="2">
                  <c:v>0.34</c:v>
                </c:pt>
                <c:pt idx="3">
                  <c:v>0.25</c:v>
                </c:pt>
                <c:pt idx="4">
                  <c:v>0.33</c:v>
                </c:pt>
                <c:pt idx="5">
                  <c:v>0.03</c:v>
                </c:pt>
              </c:numCache>
            </c:numRef>
          </c:val>
        </c:ser>
        <c:ser>
          <c:idx val="1"/>
          <c:order val="1"/>
          <c:tx>
            <c:strRef>
              <c:f>Sheet1!$C$1</c:f>
              <c:strCache>
                <c:ptCount val="1"/>
                <c:pt idx="0">
                  <c:v>2005</c:v>
                </c:pt>
              </c:strCache>
            </c:strRef>
          </c:tx>
          <c:spPr>
            <a:solidFill>
              <a:schemeClr val="tx2">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Sheet1!$C$2:$C$7</c:f>
              <c:numCache>
                <c:formatCode>0%</c:formatCode>
                <c:ptCount val="6"/>
                <c:pt idx="0">
                  <c:v>0.03</c:v>
                </c:pt>
                <c:pt idx="1">
                  <c:v>0.04</c:v>
                </c:pt>
                <c:pt idx="2">
                  <c:v>0.37</c:v>
                </c:pt>
                <c:pt idx="3">
                  <c:v>0.23</c:v>
                </c:pt>
                <c:pt idx="4">
                  <c:v>0.32</c:v>
                </c:pt>
                <c:pt idx="5">
                  <c:v>0.01</c:v>
                </c:pt>
              </c:numCache>
            </c:numRef>
          </c:val>
        </c:ser>
        <c:ser>
          <c:idx val="2"/>
          <c:order val="2"/>
          <c:tx>
            <c:strRef>
              <c:f>Sheet1!$D$1</c:f>
              <c:strCache>
                <c:ptCount val="1"/>
                <c:pt idx="0">
                  <c:v>2010</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Sheet1!$D$2:$D$7</c:f>
            </c:numRef>
          </c:val>
        </c:ser>
        <c:ser>
          <c:idx val="3"/>
          <c:order val="3"/>
          <c:tx>
            <c:strRef>
              <c:f>Sheet1!$E$1</c:f>
              <c:strCache>
                <c:ptCount val="1"/>
                <c:pt idx="0">
                  <c:v>2009</c:v>
                </c:pt>
              </c:strCache>
            </c:strRef>
          </c:tx>
          <c:invertIfNegative val="0"/>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Sheet1!$E$2:$E$7</c:f>
            </c:numRef>
          </c:val>
        </c:ser>
        <c:ser>
          <c:idx val="4"/>
          <c:order val="4"/>
          <c:tx>
            <c:strRef>
              <c:f>Sheet1!$F$1</c:f>
              <c:strCache>
                <c:ptCount val="1"/>
                <c:pt idx="0">
                  <c:v>2008</c:v>
                </c:pt>
              </c:strCache>
            </c:strRef>
          </c:tx>
          <c:invertIfNegative val="0"/>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Sheet1!$F$2:$F$7</c:f>
            </c:numRef>
          </c:val>
        </c:ser>
        <c:ser>
          <c:idx val="5"/>
          <c:order val="5"/>
          <c:tx>
            <c:strRef>
              <c:f>Sheet1!$G$1</c:f>
              <c:strCache>
                <c:ptCount val="1"/>
                <c:pt idx="0">
                  <c:v>2007</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Sheet1!$G$2:$G$7</c:f>
            </c:numRef>
          </c:val>
        </c:ser>
        <c:ser>
          <c:idx val="6"/>
          <c:order val="6"/>
          <c:tx>
            <c:strRef>
              <c:f>Sheet1!$H$1</c:f>
              <c:strCache>
                <c:ptCount val="1"/>
                <c:pt idx="0">
                  <c:v>2006</c:v>
                </c:pt>
              </c:strCache>
            </c:strRef>
          </c:tx>
          <c:invertIfNegative val="0"/>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Sheet1!$H$2:$H$7</c:f>
            </c:numRef>
          </c:val>
        </c:ser>
        <c:ser>
          <c:idx val="7"/>
          <c:order val="7"/>
          <c:tx>
            <c:strRef>
              <c:f>Sheet1!$I$1</c:f>
              <c:strCache>
                <c:ptCount val="1"/>
                <c:pt idx="0">
                  <c:v>2011</c:v>
                </c:pt>
              </c:strCache>
            </c:strRef>
          </c:tx>
          <c:spPr>
            <a:solidFill>
              <a:schemeClr val="tx2">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Sheet1!$I$2:$I$7</c:f>
              <c:numCache>
                <c:formatCode>0%</c:formatCode>
                <c:ptCount val="6"/>
                <c:pt idx="0">
                  <c:v>0.02</c:v>
                </c:pt>
                <c:pt idx="1">
                  <c:v>0.06</c:v>
                </c:pt>
                <c:pt idx="2">
                  <c:v>0.21</c:v>
                </c:pt>
                <c:pt idx="3">
                  <c:v>0.3</c:v>
                </c:pt>
                <c:pt idx="4">
                  <c:v>0.4</c:v>
                </c:pt>
                <c:pt idx="5">
                  <c:v>0.01</c:v>
                </c:pt>
              </c:numCache>
            </c:numRef>
          </c:val>
        </c:ser>
        <c:ser>
          <c:idx val="8"/>
          <c:order val="8"/>
          <c:tx>
            <c:strRef>
              <c:f>Sheet1!$J$1</c:f>
              <c:strCache>
                <c:ptCount val="1"/>
                <c:pt idx="0">
                  <c:v>2004</c:v>
                </c:pt>
              </c:strCache>
            </c:strRef>
          </c:tx>
          <c:invertIfNegative val="0"/>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Sheet1!$J$2:$J$7</c:f>
            </c:numRef>
          </c:val>
        </c:ser>
        <c:ser>
          <c:idx val="9"/>
          <c:order val="9"/>
          <c:tx>
            <c:strRef>
              <c:f>Sheet1!$K$1</c:f>
              <c:strCache>
                <c:ptCount val="1"/>
                <c:pt idx="0">
                  <c:v>2003</c:v>
                </c:pt>
              </c:strCache>
            </c:strRef>
          </c:tx>
          <c:invertIfNegative val="0"/>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Sheet1!$K$2:$K$7</c:f>
            </c:numRef>
          </c:val>
        </c:ser>
        <c:ser>
          <c:idx val="10"/>
          <c:order val="10"/>
          <c:tx>
            <c:strRef>
              <c:f>Sheet1!$L$1</c:f>
              <c:strCache>
                <c:ptCount val="1"/>
                <c:pt idx="0">
                  <c:v>2012</c:v>
                </c:pt>
              </c:strCache>
            </c:strRef>
          </c:tx>
          <c:spPr>
            <a:solidFill>
              <a:schemeClr val="tx2">
                <a:lumMod val="20000"/>
                <a:lumOff val="8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Sheet1!$L$2:$L$7</c:f>
              <c:numCache>
                <c:formatCode>0%</c:formatCode>
                <c:ptCount val="6"/>
                <c:pt idx="0">
                  <c:v>0.03</c:v>
                </c:pt>
                <c:pt idx="1">
                  <c:v>0.06</c:v>
                </c:pt>
                <c:pt idx="2">
                  <c:v>0.22</c:v>
                </c:pt>
                <c:pt idx="3">
                  <c:v>0.3</c:v>
                </c:pt>
                <c:pt idx="4">
                  <c:v>0.37</c:v>
                </c:pt>
                <c:pt idx="5">
                  <c:v>0.01</c:v>
                </c:pt>
              </c:numCache>
            </c:numRef>
          </c:val>
        </c:ser>
        <c:ser>
          <c:idx val="11"/>
          <c:order val="11"/>
          <c:tx>
            <c:strRef>
              <c:f>Sheet1!$M$1</c:f>
              <c:strCache>
                <c:ptCount val="1"/>
                <c:pt idx="0">
                  <c:v>2001</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Sheet1!$M$2:$M$7</c:f>
            </c:numRef>
          </c:val>
        </c:ser>
        <c:ser>
          <c:idx val="12"/>
          <c:order val="12"/>
          <c:tx>
            <c:strRef>
              <c:f>Sheet1!$N$1</c:f>
              <c:strCache>
                <c:ptCount val="1"/>
                <c:pt idx="0">
                  <c:v>2015</c:v>
                </c:pt>
              </c:strCache>
            </c:strRef>
          </c:tx>
          <c:spPr>
            <a:solidFill>
              <a:schemeClr val="bg1">
                <a:lumMod val="75000"/>
              </a:schemeClr>
            </a:solidFill>
            <a:ln>
              <a:solidFill>
                <a:srgbClr val="FF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A lot ahead of schedule</c:v>
                </c:pt>
                <c:pt idx="1">
                  <c:v>A little ahead of schedule</c:v>
                </c:pt>
                <c:pt idx="2">
                  <c:v>On track</c:v>
                </c:pt>
                <c:pt idx="3">
                  <c:v>A little behind schedule</c:v>
                </c:pt>
                <c:pt idx="4">
                  <c:v>A lot behind schedule</c:v>
                </c:pt>
                <c:pt idx="5">
                  <c:v>Don't know/refused</c:v>
                </c:pt>
              </c:strCache>
            </c:strRef>
          </c:cat>
          <c:val>
            <c:numRef>
              <c:f>Sheet1!$N$2:$N$7</c:f>
              <c:numCache>
                <c:formatCode>0%</c:formatCode>
                <c:ptCount val="6"/>
                <c:pt idx="0">
                  <c:v>0.04</c:v>
                </c:pt>
                <c:pt idx="1">
                  <c:v>7.0000000000000007E-2</c:v>
                </c:pt>
                <c:pt idx="2">
                  <c:v>0.25</c:v>
                </c:pt>
                <c:pt idx="3">
                  <c:v>0.28000000000000003</c:v>
                </c:pt>
                <c:pt idx="4">
                  <c:v>0.36</c:v>
                </c:pt>
                <c:pt idx="5">
                  <c:v>0</c:v>
                </c:pt>
              </c:numCache>
            </c:numRef>
          </c:val>
        </c:ser>
        <c:dLbls>
          <c:showLegendKey val="0"/>
          <c:showVal val="0"/>
          <c:showCatName val="0"/>
          <c:showSerName val="0"/>
          <c:showPercent val="0"/>
          <c:showBubbleSize val="0"/>
        </c:dLbls>
        <c:gapWidth val="50"/>
        <c:axId val="121934592"/>
        <c:axId val="121936128"/>
      </c:barChart>
      <c:catAx>
        <c:axId val="121934592"/>
        <c:scaling>
          <c:orientation val="maxMin"/>
        </c:scaling>
        <c:delete val="0"/>
        <c:axPos val="l"/>
        <c:majorTickMark val="none"/>
        <c:minorTickMark val="none"/>
        <c:tickLblPos val="nextTo"/>
        <c:txPr>
          <a:bodyPr/>
          <a:lstStyle/>
          <a:p>
            <a:pPr>
              <a:defRPr sz="1600"/>
            </a:pPr>
            <a:endParaRPr lang="en-US"/>
          </a:p>
        </c:txPr>
        <c:crossAx val="121936128"/>
        <c:crosses val="autoZero"/>
        <c:auto val="1"/>
        <c:lblAlgn val="ctr"/>
        <c:lblOffset val="100"/>
        <c:noMultiLvlLbl val="0"/>
      </c:catAx>
      <c:valAx>
        <c:axId val="121936128"/>
        <c:scaling>
          <c:orientation val="minMax"/>
        </c:scaling>
        <c:delete val="1"/>
        <c:axPos val="t"/>
        <c:numFmt formatCode="0%" sourceLinked="1"/>
        <c:majorTickMark val="out"/>
        <c:minorTickMark val="none"/>
        <c:tickLblPos val="nextTo"/>
        <c:crossAx val="121934592"/>
        <c:crosses val="autoZero"/>
        <c:crossBetween val="between"/>
      </c:valAx>
    </c:plotArea>
    <c:legend>
      <c:legendPos val="r"/>
      <c:layout>
        <c:manualLayout>
          <c:xMode val="edge"/>
          <c:yMode val="edge"/>
          <c:x val="0.89186635454351981"/>
          <c:y val="0.3230820833150046"/>
          <c:w val="9.912463644747109E-2"/>
          <c:h val="0.35383583336999075"/>
        </c:manualLayout>
      </c:layout>
      <c:overlay val="0"/>
      <c:spPr>
        <a:solidFill>
          <a:schemeClr val="bg1"/>
        </a:solidFill>
        <a:ln w="6350">
          <a:solidFill>
            <a:schemeClr val="tx1"/>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0.15820518711775322"/>
          <c:w val="0.96783625730994149"/>
          <c:h val="0.63428734941680975"/>
        </c:manualLayout>
      </c:layout>
      <c:lineChart>
        <c:grouping val="standard"/>
        <c:varyColors val="0"/>
        <c:ser>
          <c:idx val="0"/>
          <c:order val="0"/>
          <c:tx>
            <c:strRef>
              <c:f>Sheet1!$B$1</c:f>
              <c:strCache>
                <c:ptCount val="1"/>
                <c:pt idx="0">
                  <c:v>Respondent</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Sheet1!$B$2:$B$23</c:f>
              <c:numCache>
                <c:formatCode>0%</c:formatCode>
                <c:ptCount val="22"/>
                <c:pt idx="0">
                  <c:v>0.56999999999999995</c:v>
                </c:pt>
                <c:pt idx="1">
                  <c:v>0.57999999999999996</c:v>
                </c:pt>
                <c:pt idx="2">
                  <c:v>0.6</c:v>
                </c:pt>
                <c:pt idx="3">
                  <c:v>0.66</c:v>
                </c:pt>
                <c:pt idx="4">
                  <c:v>0.59</c:v>
                </c:pt>
                <c:pt idx="5">
                  <c:v>0.68</c:v>
                </c:pt>
                <c:pt idx="6">
                  <c:v>0.74</c:v>
                </c:pt>
                <c:pt idx="7">
                  <c:v>0.65</c:v>
                </c:pt>
                <c:pt idx="8">
                  <c:v>0.67</c:v>
                </c:pt>
                <c:pt idx="9">
                  <c:v>0.68</c:v>
                </c:pt>
              </c:numCache>
            </c:numRef>
          </c:val>
          <c:smooth val="0"/>
        </c:ser>
        <c:ser>
          <c:idx val="1"/>
          <c:order val="1"/>
          <c:tx>
            <c:strRef>
              <c:f>Sheet1!$C$1</c:f>
              <c:strCache>
                <c:ptCount val="1"/>
                <c:pt idx="0">
                  <c:v>Respondent and/or Spouse</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Sheet1!$C$2:$C$23</c:f>
              <c:numCache>
                <c:formatCode>General</c:formatCode>
                <c:ptCount val="22"/>
                <c:pt idx="5" formatCode="0%">
                  <c:v>0.73</c:v>
                </c:pt>
                <c:pt idx="6" formatCode="0%">
                  <c:v>0.78</c:v>
                </c:pt>
                <c:pt idx="7" formatCode="0%">
                  <c:v>0.69</c:v>
                </c:pt>
                <c:pt idx="8" formatCode="0%">
                  <c:v>0.72</c:v>
                </c:pt>
                <c:pt idx="9" formatCode="0%">
                  <c:v>0.71</c:v>
                </c:pt>
                <c:pt idx="10" formatCode="0%">
                  <c:v>0.68</c:v>
                </c:pt>
                <c:pt idx="11" formatCode="0%">
                  <c:v>0.69</c:v>
                </c:pt>
                <c:pt idx="12" formatCode="0%">
                  <c:v>0.7</c:v>
                </c:pt>
                <c:pt idx="13" formatCode="0%">
                  <c:v>0.66</c:v>
                </c:pt>
                <c:pt idx="14" formatCode="0%">
                  <c:v>0.72</c:v>
                </c:pt>
                <c:pt idx="15" formatCode="0%">
                  <c:v>0.75</c:v>
                </c:pt>
                <c:pt idx="16" formatCode="0%">
                  <c:v>0.69</c:v>
                </c:pt>
                <c:pt idx="17" formatCode="0%">
                  <c:v>0.68</c:v>
                </c:pt>
                <c:pt idx="18" formatCode="0%">
                  <c:v>0.66</c:v>
                </c:pt>
                <c:pt idx="19" formatCode="0%">
                  <c:v>0.66</c:v>
                </c:pt>
                <c:pt idx="20" formatCode="0%">
                  <c:v>0.64</c:v>
                </c:pt>
                <c:pt idx="21" formatCode="0%">
                  <c:v>0.67</c:v>
                </c:pt>
              </c:numCache>
            </c:numRef>
          </c:val>
          <c:smooth val="0"/>
        </c:ser>
        <c:dLbls>
          <c:showLegendKey val="0"/>
          <c:showVal val="0"/>
          <c:showCatName val="0"/>
          <c:showSerName val="0"/>
          <c:showPercent val="0"/>
          <c:showBubbleSize val="0"/>
        </c:dLbls>
        <c:marker val="1"/>
        <c:smooth val="0"/>
        <c:axId val="116594176"/>
        <c:axId val="116595712"/>
      </c:lineChart>
      <c:catAx>
        <c:axId val="116594176"/>
        <c:scaling>
          <c:orientation val="minMax"/>
        </c:scaling>
        <c:delete val="0"/>
        <c:axPos val="b"/>
        <c:numFmt formatCode="General" sourceLinked="1"/>
        <c:majorTickMark val="none"/>
        <c:minorTickMark val="none"/>
        <c:tickLblPos val="nextTo"/>
        <c:txPr>
          <a:bodyPr rot="0" vert="horz"/>
          <a:lstStyle/>
          <a:p>
            <a:pPr>
              <a:defRPr sz="1200"/>
            </a:pPr>
            <a:endParaRPr lang="en-US"/>
          </a:p>
        </c:txPr>
        <c:crossAx val="116595712"/>
        <c:crosses val="autoZero"/>
        <c:auto val="1"/>
        <c:lblAlgn val="ctr"/>
        <c:lblOffset val="100"/>
        <c:noMultiLvlLbl val="0"/>
      </c:catAx>
      <c:valAx>
        <c:axId val="116595712"/>
        <c:scaling>
          <c:orientation val="minMax"/>
        </c:scaling>
        <c:delete val="1"/>
        <c:axPos val="l"/>
        <c:numFmt formatCode="0%" sourceLinked="1"/>
        <c:majorTickMark val="out"/>
        <c:minorTickMark val="none"/>
        <c:tickLblPos val="nextTo"/>
        <c:crossAx val="116594176"/>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133598165094"/>
          <c:y val="0.18622596176190123"/>
          <c:w val="0.70789837081175666"/>
          <c:h val="0.59812005587541528"/>
        </c:manualLayout>
      </c:layout>
      <c:barChart>
        <c:barDir val="col"/>
        <c:grouping val="clustered"/>
        <c:varyColors val="0"/>
        <c:ser>
          <c:idx val="0"/>
          <c:order val="0"/>
          <c:tx>
            <c:strRef>
              <c:f>Sheet1!$A$2</c:f>
              <c:strCache>
                <c:ptCount val="1"/>
                <c:pt idx="0">
                  <c:v>Worker or Spouse Saved</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Sheet1!$B$1:$C$1</c:f>
              <c:strCache>
                <c:ptCount val="2"/>
                <c:pt idx="0">
                  <c:v>Have Retirement Plan (n=750)</c:v>
                </c:pt>
                <c:pt idx="1">
                  <c:v>No Retirement Plan (n=253)</c:v>
                </c:pt>
              </c:strCache>
            </c:strRef>
          </c:cat>
          <c:val>
            <c:numRef>
              <c:f>Sheet1!$B$2:$C$2</c:f>
              <c:numCache>
                <c:formatCode>0%</c:formatCode>
                <c:ptCount val="2"/>
                <c:pt idx="0">
                  <c:v>0.9</c:v>
                </c:pt>
                <c:pt idx="1">
                  <c:v>0.2</c:v>
                </c:pt>
              </c:numCache>
            </c:numRef>
          </c:val>
        </c:ser>
        <c:dLbls>
          <c:showLegendKey val="0"/>
          <c:showVal val="0"/>
          <c:showCatName val="0"/>
          <c:showSerName val="0"/>
          <c:showPercent val="0"/>
          <c:showBubbleSize val="0"/>
        </c:dLbls>
        <c:gapWidth val="160"/>
        <c:axId val="116638080"/>
        <c:axId val="116639616"/>
      </c:barChart>
      <c:catAx>
        <c:axId val="116638080"/>
        <c:scaling>
          <c:orientation val="minMax"/>
        </c:scaling>
        <c:delete val="0"/>
        <c:axPos val="b"/>
        <c:numFmt formatCode="General" sourceLinked="1"/>
        <c:majorTickMark val="none"/>
        <c:minorTickMark val="none"/>
        <c:tickLblPos val="nextTo"/>
        <c:txPr>
          <a:bodyPr/>
          <a:lstStyle/>
          <a:p>
            <a:pPr>
              <a:defRPr sz="1600"/>
            </a:pPr>
            <a:endParaRPr lang="en-US"/>
          </a:p>
        </c:txPr>
        <c:crossAx val="116639616"/>
        <c:crosses val="autoZero"/>
        <c:auto val="1"/>
        <c:lblAlgn val="ctr"/>
        <c:lblOffset val="100"/>
        <c:noMultiLvlLbl val="0"/>
      </c:catAx>
      <c:valAx>
        <c:axId val="116639616"/>
        <c:scaling>
          <c:orientation val="minMax"/>
        </c:scaling>
        <c:delete val="1"/>
        <c:axPos val="l"/>
        <c:numFmt formatCode="0%" sourceLinked="1"/>
        <c:majorTickMark val="out"/>
        <c:minorTickMark val="none"/>
        <c:tickLblPos val="nextTo"/>
        <c:crossAx val="11663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16066256269795E-2"/>
          <c:y val="3.270159409152186E-2"/>
          <c:w val="0.96756786748746038"/>
          <c:h val="0.8180995481468355"/>
        </c:manualLayout>
      </c:layout>
      <c:lineChart>
        <c:grouping val="standard"/>
        <c:varyColors val="0"/>
        <c:ser>
          <c:idx val="0"/>
          <c:order val="0"/>
          <c:tx>
            <c:strRef>
              <c:f>Sheet1!$B$1</c:f>
              <c:strCache>
                <c:ptCount val="1"/>
                <c:pt idx="0">
                  <c:v>Column1</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Lbls>
            <c:dLblPos val="b"/>
            <c:showLegendKey val="0"/>
            <c:showVal val="1"/>
            <c:showCatName val="0"/>
            <c:showSerName val="0"/>
            <c:showPercent val="0"/>
            <c:showBubbleSize val="0"/>
            <c:showLeaderLines val="0"/>
          </c:dLbls>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Sheet1!$B$2:$B$16</c:f>
              <c:numCache>
                <c:formatCode>0%</c:formatCode>
                <c:ptCount val="15"/>
                <c:pt idx="0">
                  <c:v>0.61</c:v>
                </c:pt>
                <c:pt idx="1">
                  <c:v>0.61</c:v>
                </c:pt>
                <c:pt idx="2">
                  <c:v>0.62</c:v>
                </c:pt>
                <c:pt idx="3">
                  <c:v>0.57999999999999996</c:v>
                </c:pt>
                <c:pt idx="4">
                  <c:v>0.62</c:v>
                </c:pt>
                <c:pt idx="5">
                  <c:v>0.64</c:v>
                </c:pt>
                <c:pt idx="6">
                  <c:v>0.6</c:v>
                </c:pt>
                <c:pt idx="7">
                  <c:v>0.64</c:v>
                </c:pt>
                <c:pt idx="8">
                  <c:v>0.65</c:v>
                </c:pt>
                <c:pt idx="9">
                  <c:v>0.6</c:v>
                </c:pt>
                <c:pt idx="10">
                  <c:v>0.59</c:v>
                </c:pt>
                <c:pt idx="11">
                  <c:v>0.57999999999999996</c:v>
                </c:pt>
                <c:pt idx="12">
                  <c:v>0.56999999999999995</c:v>
                </c:pt>
                <c:pt idx="13">
                  <c:v>0.56999999999999995</c:v>
                </c:pt>
                <c:pt idx="14">
                  <c:v>0.61</c:v>
                </c:pt>
              </c:numCache>
            </c:numRef>
          </c:val>
          <c:smooth val="0"/>
        </c:ser>
        <c:dLbls>
          <c:showLegendKey val="0"/>
          <c:showVal val="0"/>
          <c:showCatName val="0"/>
          <c:showSerName val="0"/>
          <c:showPercent val="0"/>
          <c:showBubbleSize val="0"/>
        </c:dLbls>
        <c:marker val="1"/>
        <c:smooth val="0"/>
        <c:axId val="122304384"/>
        <c:axId val="122305920"/>
      </c:lineChart>
      <c:catAx>
        <c:axId val="122304384"/>
        <c:scaling>
          <c:orientation val="minMax"/>
        </c:scaling>
        <c:delete val="0"/>
        <c:axPos val="b"/>
        <c:numFmt formatCode="General" sourceLinked="1"/>
        <c:majorTickMark val="none"/>
        <c:minorTickMark val="none"/>
        <c:tickLblPos val="nextTo"/>
        <c:txPr>
          <a:bodyPr/>
          <a:lstStyle/>
          <a:p>
            <a:pPr>
              <a:defRPr sz="1600"/>
            </a:pPr>
            <a:endParaRPr lang="en-US"/>
          </a:p>
        </c:txPr>
        <c:crossAx val="122305920"/>
        <c:crosses val="autoZero"/>
        <c:auto val="1"/>
        <c:lblAlgn val="ctr"/>
        <c:lblOffset val="100"/>
        <c:noMultiLvlLbl val="0"/>
      </c:catAx>
      <c:valAx>
        <c:axId val="122305920"/>
        <c:scaling>
          <c:orientation val="minMax"/>
          <c:max val="0.8"/>
          <c:min val="0"/>
        </c:scaling>
        <c:delete val="1"/>
        <c:axPos val="l"/>
        <c:numFmt formatCode="0%" sourceLinked="1"/>
        <c:majorTickMark val="out"/>
        <c:minorTickMark val="none"/>
        <c:tickLblPos val="nextTo"/>
        <c:crossAx val="12230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0.13307758912568568"/>
          <c:w val="0.96783625730994149"/>
          <c:h val="0.73479774138507969"/>
        </c:manualLayout>
      </c:layout>
      <c:lineChart>
        <c:grouping val="standard"/>
        <c:varyColors val="0"/>
        <c:ser>
          <c:idx val="0"/>
          <c:order val="0"/>
          <c:tx>
            <c:strRef>
              <c:f>Sheet1!$B$1</c:f>
              <c:strCache>
                <c:ptCount val="1"/>
                <c:pt idx="0">
                  <c:v>Respondent</c:v>
                </c:pt>
              </c:strCache>
            </c:strRef>
          </c:tx>
          <c:dLbls>
            <c:txPr>
              <a:bodyPr/>
              <a:lstStyle/>
              <a:p>
                <a:pPr>
                  <a:defRPr sz="1500">
                    <a:solidFill>
                      <a:schemeClr val="tx1"/>
                    </a:solidFill>
                  </a:defRPr>
                </a:pPr>
                <a:endParaRPr lang="en-US"/>
              </a:p>
            </c:txPr>
            <c:dLblPos val="b"/>
            <c:showLegendKey val="0"/>
            <c:showVal val="1"/>
            <c:showCatName val="0"/>
            <c:showSerName val="0"/>
            <c:showPercent val="0"/>
            <c:showBubbleSize val="0"/>
            <c:showLeaderLines val="0"/>
          </c:dLbls>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Sheet1!$B$2:$B$23</c:f>
              <c:numCache>
                <c:formatCode>0%</c:formatCode>
                <c:ptCount val="22"/>
                <c:pt idx="0">
                  <c:v>0.52</c:v>
                </c:pt>
                <c:pt idx="1">
                  <c:v>0.48</c:v>
                </c:pt>
                <c:pt idx="2">
                  <c:v>0.52</c:v>
                </c:pt>
                <c:pt idx="3">
                  <c:v>0.5</c:v>
                </c:pt>
                <c:pt idx="4">
                  <c:v>0.59</c:v>
                </c:pt>
                <c:pt idx="5">
                  <c:v>0.66</c:v>
                </c:pt>
                <c:pt idx="6">
                  <c:v>0.54</c:v>
                </c:pt>
                <c:pt idx="7">
                  <c:v>0.59</c:v>
                </c:pt>
                <c:pt idx="8">
                  <c:v>0.61</c:v>
                </c:pt>
                <c:pt idx="9">
                  <c:v>0.63</c:v>
                </c:pt>
              </c:numCache>
            </c:numRef>
          </c:val>
          <c:smooth val="0"/>
        </c:ser>
        <c:ser>
          <c:idx val="1"/>
          <c:order val="1"/>
          <c:tx>
            <c:strRef>
              <c:f>Sheet1!$C$1</c:f>
              <c:strCache>
                <c:ptCount val="1"/>
                <c:pt idx="0">
                  <c:v>Respondent and/or Spouse</c:v>
                </c:pt>
              </c:strCache>
            </c:strRef>
          </c:tx>
          <c:dLbls>
            <c:txPr>
              <a:bodyPr/>
              <a:lstStyle/>
              <a:p>
                <a:pPr>
                  <a:defRPr sz="1500"/>
                </a:pPr>
                <a:endParaRPr lang="en-US"/>
              </a:p>
            </c:txPr>
            <c:dLblPos val="t"/>
            <c:showLegendKey val="0"/>
            <c:showVal val="1"/>
            <c:showCatName val="0"/>
            <c:showSerName val="0"/>
            <c:showPercent val="0"/>
            <c:showBubbleSize val="0"/>
            <c:showLeaderLines val="0"/>
          </c:dLbls>
          <c:cat>
            <c:numRef>
              <c:f>Sheet1!$A$2:$A$23</c:f>
              <c:numCache>
                <c:formatCode>General</c:formatCode>
                <c:ptCount val="2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numCache>
            </c:numRef>
          </c:cat>
          <c:val>
            <c:numRef>
              <c:f>Sheet1!$C$2:$C$23</c:f>
              <c:numCache>
                <c:formatCode>General</c:formatCode>
                <c:ptCount val="22"/>
                <c:pt idx="5" formatCode="0%">
                  <c:v>0.67</c:v>
                </c:pt>
                <c:pt idx="6" formatCode="0%">
                  <c:v>0.59</c:v>
                </c:pt>
                <c:pt idx="7" formatCode="0%">
                  <c:v>0.61</c:v>
                </c:pt>
                <c:pt idx="8" formatCode="0%">
                  <c:v>0.62</c:v>
                </c:pt>
                <c:pt idx="9" formatCode="0%">
                  <c:v>0.64</c:v>
                </c:pt>
                <c:pt idx="10" formatCode="0%">
                  <c:v>0.65</c:v>
                </c:pt>
                <c:pt idx="11" formatCode="0%">
                  <c:v>0.66</c:v>
                </c:pt>
                <c:pt idx="12" formatCode="0%">
                  <c:v>0.68</c:v>
                </c:pt>
                <c:pt idx="13" formatCode="0%">
                  <c:v>0.68</c:v>
                </c:pt>
                <c:pt idx="14" formatCode="0%">
                  <c:v>0.64</c:v>
                </c:pt>
                <c:pt idx="15" formatCode="0%">
                  <c:v>0.62</c:v>
                </c:pt>
                <c:pt idx="16" formatCode="0%">
                  <c:v>0.71</c:v>
                </c:pt>
                <c:pt idx="17" formatCode="0%">
                  <c:v>0.74</c:v>
                </c:pt>
                <c:pt idx="18" formatCode="0%">
                  <c:v>0.68</c:v>
                </c:pt>
                <c:pt idx="19" formatCode="0%">
                  <c:v>0.71</c:v>
                </c:pt>
                <c:pt idx="20" formatCode="0%">
                  <c:v>0.66</c:v>
                </c:pt>
                <c:pt idx="21" formatCode="0%">
                  <c:v>0.63</c:v>
                </c:pt>
              </c:numCache>
            </c:numRef>
          </c:val>
          <c:smooth val="0"/>
        </c:ser>
        <c:dLbls>
          <c:showLegendKey val="0"/>
          <c:showVal val="0"/>
          <c:showCatName val="0"/>
          <c:showSerName val="0"/>
          <c:showPercent val="0"/>
          <c:showBubbleSize val="0"/>
        </c:dLbls>
        <c:marker val="1"/>
        <c:smooth val="0"/>
        <c:axId val="121971840"/>
        <c:axId val="121973376"/>
      </c:lineChart>
      <c:catAx>
        <c:axId val="121971840"/>
        <c:scaling>
          <c:orientation val="minMax"/>
        </c:scaling>
        <c:delete val="0"/>
        <c:axPos val="b"/>
        <c:numFmt formatCode="General" sourceLinked="1"/>
        <c:majorTickMark val="none"/>
        <c:minorTickMark val="none"/>
        <c:tickLblPos val="nextTo"/>
        <c:txPr>
          <a:bodyPr/>
          <a:lstStyle/>
          <a:p>
            <a:pPr>
              <a:defRPr sz="1200"/>
            </a:pPr>
            <a:endParaRPr lang="en-US"/>
          </a:p>
        </c:txPr>
        <c:crossAx val="121973376"/>
        <c:crosses val="autoZero"/>
        <c:auto val="1"/>
        <c:lblAlgn val="ctr"/>
        <c:lblOffset val="100"/>
        <c:noMultiLvlLbl val="0"/>
      </c:catAx>
      <c:valAx>
        <c:axId val="121973376"/>
        <c:scaling>
          <c:orientation val="minMax"/>
        </c:scaling>
        <c:delete val="1"/>
        <c:axPos val="l"/>
        <c:numFmt formatCode="0%" sourceLinked="1"/>
        <c:majorTickMark val="out"/>
        <c:minorTickMark val="none"/>
        <c:tickLblPos val="nextTo"/>
        <c:crossAx val="121971840"/>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21952145533482229"/>
          <c:w val="0.98267318411041316"/>
          <c:h val="0.56785142535457789"/>
        </c:manualLayout>
      </c:layout>
      <c:barChart>
        <c:barDir val="col"/>
        <c:grouping val="clustered"/>
        <c:varyColors val="0"/>
        <c:ser>
          <c:idx val="0"/>
          <c:order val="0"/>
          <c:tx>
            <c:strRef>
              <c:f>Sheet1!$B$1</c:f>
              <c:strCache>
                <c:ptCount val="1"/>
                <c:pt idx="0">
                  <c:v>Workers - Have Retirement Plan (n=750)</c:v>
                </c:pt>
              </c:strCache>
            </c:strRef>
          </c:tx>
          <c:spPr>
            <a:solidFill>
              <a:schemeClr val="tx2">
                <a:lumMod val="5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Sheet1!$B$2:$B$6</c:f>
              <c:numCache>
                <c:formatCode>0%</c:formatCode>
                <c:ptCount val="5"/>
                <c:pt idx="0">
                  <c:v>0.09</c:v>
                </c:pt>
                <c:pt idx="1">
                  <c:v>0.17</c:v>
                </c:pt>
                <c:pt idx="2">
                  <c:v>0.14000000000000001</c:v>
                </c:pt>
                <c:pt idx="3">
                  <c:v>0.11</c:v>
                </c:pt>
                <c:pt idx="4">
                  <c:v>0.48</c:v>
                </c:pt>
              </c:numCache>
            </c:numRef>
          </c:val>
        </c:ser>
        <c:ser>
          <c:idx val="1"/>
          <c:order val="1"/>
          <c:tx>
            <c:strRef>
              <c:f>Sheet1!$C$1</c:f>
              <c:strCache>
                <c:ptCount val="1"/>
                <c:pt idx="0">
                  <c:v>Workers - No retirement plan (n=253)</c:v>
                </c:pt>
              </c:strCache>
            </c:strRef>
          </c:tx>
          <c:spPr>
            <a:solidFill>
              <a:schemeClr val="tx2">
                <a:lumMod val="60000"/>
                <a:lumOff val="4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Sheet1!$C$2:$C$6</c:f>
              <c:numCache>
                <c:formatCode>0%</c:formatCode>
                <c:ptCount val="5"/>
                <c:pt idx="0">
                  <c:v>0.64</c:v>
                </c:pt>
                <c:pt idx="1">
                  <c:v>0.17</c:v>
                </c:pt>
                <c:pt idx="2">
                  <c:v>0.09</c:v>
                </c:pt>
                <c:pt idx="3">
                  <c:v>0.04</c:v>
                </c:pt>
                <c:pt idx="4">
                  <c:v>7.0000000000000007E-2</c:v>
                </c:pt>
              </c:numCache>
            </c:numRef>
          </c:val>
        </c:ser>
        <c:ser>
          <c:idx val="2"/>
          <c:order val="2"/>
          <c:tx>
            <c:strRef>
              <c:f>Sheet1!$D$1</c:f>
              <c:strCache>
                <c:ptCount val="1"/>
                <c:pt idx="0">
                  <c:v>Retirees - Have Retirement Plan (n=655)</c:v>
                </c:pt>
              </c:strCache>
            </c:strRef>
          </c:tx>
          <c:spPr>
            <a:solidFill>
              <a:schemeClr val="accent2">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Sheet1!$D$2:$D$6</c:f>
              <c:numCache>
                <c:formatCode>0%</c:formatCode>
                <c:ptCount val="5"/>
                <c:pt idx="0">
                  <c:v>0.03</c:v>
                </c:pt>
                <c:pt idx="1">
                  <c:v>0.09</c:v>
                </c:pt>
                <c:pt idx="2">
                  <c:v>0.11</c:v>
                </c:pt>
                <c:pt idx="3">
                  <c:v>0.19</c:v>
                </c:pt>
                <c:pt idx="4">
                  <c:v>0.4</c:v>
                </c:pt>
              </c:numCache>
            </c:numRef>
          </c:val>
        </c:ser>
        <c:ser>
          <c:idx val="3"/>
          <c:order val="3"/>
          <c:tx>
            <c:strRef>
              <c:f>Sheet1!$E$1</c:f>
              <c:strCache>
                <c:ptCount val="1"/>
                <c:pt idx="0">
                  <c:v>Retirees - No retirement plan (n=346)</c:v>
                </c:pt>
              </c:strCache>
            </c:strRef>
          </c:tx>
          <c:spPr>
            <a:solidFill>
              <a:schemeClr val="accent2">
                <a:lumMod val="40000"/>
                <a:lumOff val="60000"/>
              </a:schemeClr>
            </a:solidFill>
            <a:ln>
              <a:no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Less than $1,000</c:v>
                </c:pt>
                <c:pt idx="1">
                  <c:v>$1,000 - $9,999</c:v>
                </c:pt>
                <c:pt idx="2">
                  <c:v>$10,000 - $24,999</c:v>
                </c:pt>
                <c:pt idx="3">
                  <c:v>$25,000 - $99,999</c:v>
                </c:pt>
                <c:pt idx="4">
                  <c:v>$100,000 or More</c:v>
                </c:pt>
              </c:strCache>
            </c:strRef>
          </c:cat>
          <c:val>
            <c:numRef>
              <c:f>Sheet1!$E$2:$E$6</c:f>
              <c:numCache>
                <c:formatCode>0%</c:formatCode>
                <c:ptCount val="5"/>
                <c:pt idx="0">
                  <c:v>0.61</c:v>
                </c:pt>
                <c:pt idx="1">
                  <c:v>0.13</c:v>
                </c:pt>
                <c:pt idx="2">
                  <c:v>0.05</c:v>
                </c:pt>
                <c:pt idx="3">
                  <c:v>0.05</c:v>
                </c:pt>
                <c:pt idx="4">
                  <c:v>0.16</c:v>
                </c:pt>
              </c:numCache>
            </c:numRef>
          </c:val>
        </c:ser>
        <c:dLbls>
          <c:showLegendKey val="0"/>
          <c:showVal val="0"/>
          <c:showCatName val="0"/>
          <c:showSerName val="0"/>
          <c:showPercent val="0"/>
          <c:showBubbleSize val="0"/>
        </c:dLbls>
        <c:gapWidth val="50"/>
        <c:axId val="132748416"/>
        <c:axId val="132749952"/>
      </c:barChart>
      <c:catAx>
        <c:axId val="132748416"/>
        <c:scaling>
          <c:orientation val="minMax"/>
        </c:scaling>
        <c:delete val="0"/>
        <c:axPos val="b"/>
        <c:numFmt formatCode="General" sourceLinked="1"/>
        <c:majorTickMark val="none"/>
        <c:minorTickMark val="none"/>
        <c:tickLblPos val="nextTo"/>
        <c:txPr>
          <a:bodyPr/>
          <a:lstStyle/>
          <a:p>
            <a:pPr>
              <a:defRPr sz="1400"/>
            </a:pPr>
            <a:endParaRPr lang="en-US"/>
          </a:p>
        </c:txPr>
        <c:crossAx val="132749952"/>
        <c:crosses val="autoZero"/>
        <c:auto val="1"/>
        <c:lblAlgn val="ctr"/>
        <c:lblOffset val="100"/>
        <c:noMultiLvlLbl val="0"/>
      </c:catAx>
      <c:valAx>
        <c:axId val="132749952"/>
        <c:scaling>
          <c:orientation val="minMax"/>
        </c:scaling>
        <c:delete val="1"/>
        <c:axPos val="l"/>
        <c:numFmt formatCode="0%" sourceLinked="1"/>
        <c:majorTickMark val="out"/>
        <c:minorTickMark val="none"/>
        <c:tickLblPos val="nextTo"/>
        <c:crossAx val="132748416"/>
        <c:crosses val="autoZero"/>
        <c:crossBetween val="between"/>
      </c:valAx>
    </c:plotArea>
    <c:legend>
      <c:legendPos val="t"/>
      <c:layout>
        <c:manualLayout>
          <c:xMode val="edge"/>
          <c:yMode val="edge"/>
          <c:x val="2.4471045848998604E-2"/>
          <c:y val="6.5189573386294691E-2"/>
          <c:w val="0.94654654654654657"/>
          <c:h val="9.6614370258758644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667"/>
          <c:y val="2.5000000000000001E-2"/>
          <c:w val="0.47077304547002574"/>
          <c:h val="0.93125000000000002"/>
        </c:manualLayout>
      </c:layout>
      <c:barChart>
        <c:barDir val="bar"/>
        <c:grouping val="clustered"/>
        <c:varyColors val="0"/>
        <c:ser>
          <c:idx val="0"/>
          <c:order val="0"/>
          <c:tx>
            <c:strRef>
              <c:f>Sheet1!$B$1</c:f>
              <c:strCache>
                <c:ptCount val="1"/>
                <c:pt idx="0">
                  <c:v>2015</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0.08</c:v>
                </c:pt>
                <c:pt idx="1">
                  <c:v>0.16</c:v>
                </c:pt>
                <c:pt idx="2">
                  <c:v>0.09</c:v>
                </c:pt>
                <c:pt idx="3">
                  <c:v>0.19</c:v>
                </c:pt>
                <c:pt idx="4">
                  <c:v>7.0000000000000007E-2</c:v>
                </c:pt>
                <c:pt idx="5">
                  <c:v>0.02</c:v>
                </c:pt>
                <c:pt idx="6">
                  <c:v>0.11</c:v>
                </c:pt>
                <c:pt idx="7">
                  <c:v>0.27</c:v>
                </c:pt>
              </c:numCache>
            </c:numRef>
          </c:val>
        </c:ser>
        <c:ser>
          <c:idx val="1"/>
          <c:order val="1"/>
          <c:tx>
            <c:strRef>
              <c:f>Sheet1!$C$1</c:f>
              <c:strCache>
                <c:ptCount val="1"/>
                <c:pt idx="0">
                  <c:v>2014</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Sheet1!$C$2:$C$9</c:f>
              <c:numCache>
                <c:formatCode>0%</c:formatCode>
                <c:ptCount val="8"/>
                <c:pt idx="0">
                  <c:v>0.08</c:v>
                </c:pt>
                <c:pt idx="1">
                  <c:v>0.15</c:v>
                </c:pt>
                <c:pt idx="2">
                  <c:v>0.09</c:v>
                </c:pt>
                <c:pt idx="3">
                  <c:v>0.22</c:v>
                </c:pt>
                <c:pt idx="4">
                  <c:v>0.05</c:v>
                </c:pt>
                <c:pt idx="5">
                  <c:v>0.03</c:v>
                </c:pt>
                <c:pt idx="6">
                  <c:v>0.14000000000000001</c:v>
                </c:pt>
                <c:pt idx="7">
                  <c:v>0.22</c:v>
                </c:pt>
              </c:numCache>
            </c:numRef>
          </c:val>
        </c:ser>
        <c:dLbls>
          <c:showLegendKey val="0"/>
          <c:showVal val="0"/>
          <c:showCatName val="0"/>
          <c:showSerName val="0"/>
          <c:showPercent val="0"/>
          <c:showBubbleSize val="0"/>
        </c:dLbls>
        <c:gapWidth val="50"/>
        <c:axId val="135099904"/>
        <c:axId val="135101440"/>
      </c:barChart>
      <c:catAx>
        <c:axId val="135099904"/>
        <c:scaling>
          <c:orientation val="maxMin"/>
        </c:scaling>
        <c:delete val="0"/>
        <c:axPos val="l"/>
        <c:numFmt formatCode="General" sourceLinked="1"/>
        <c:majorTickMark val="none"/>
        <c:minorTickMark val="none"/>
        <c:tickLblPos val="nextTo"/>
        <c:txPr>
          <a:bodyPr/>
          <a:lstStyle/>
          <a:p>
            <a:pPr>
              <a:defRPr sz="1600"/>
            </a:pPr>
            <a:endParaRPr lang="en-US"/>
          </a:p>
        </c:txPr>
        <c:crossAx val="135101440"/>
        <c:crosses val="autoZero"/>
        <c:auto val="1"/>
        <c:lblAlgn val="ctr"/>
        <c:lblOffset val="100"/>
        <c:noMultiLvlLbl val="0"/>
      </c:catAx>
      <c:valAx>
        <c:axId val="135101440"/>
        <c:scaling>
          <c:orientation val="minMax"/>
        </c:scaling>
        <c:delete val="1"/>
        <c:axPos val="t"/>
        <c:numFmt formatCode="0%" sourceLinked="1"/>
        <c:majorTickMark val="out"/>
        <c:minorTickMark val="none"/>
        <c:tickLblPos val="nextTo"/>
        <c:crossAx val="135099904"/>
        <c:crosses val="autoZero"/>
        <c:crossBetween val="between"/>
      </c:valAx>
    </c:plotArea>
    <c:legend>
      <c:legendPos val="r"/>
      <c:layout>
        <c:manualLayout>
          <c:xMode val="edge"/>
          <c:yMode val="edge"/>
          <c:x val="0.87660035414734205"/>
          <c:y val="0.41014000984251969"/>
          <c:w val="8.1058517943165292E-2"/>
          <c:h val="0.1583415354330708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0.27</c:v>
                </c:pt>
                <c:pt idx="1">
                  <c:v>0.27</c:v>
                </c:pt>
                <c:pt idx="2">
                  <c:v>0.26</c:v>
                </c:pt>
                <c:pt idx="3">
                  <c:v>0.26</c:v>
                </c:pt>
                <c:pt idx="4">
                  <c:v>0.33</c:v>
                </c:pt>
                <c:pt idx="5">
                  <c:v>0.19</c:v>
                </c:pt>
                <c:pt idx="6">
                  <c:v>0.31</c:v>
                </c:pt>
                <c:pt idx="7">
                  <c:v>0.34</c:v>
                </c:pt>
                <c:pt idx="8">
                  <c:v>0.37</c:v>
                </c:pt>
                <c:pt idx="9">
                  <c:v>0.4</c:v>
                </c:pt>
                <c:pt idx="10">
                  <c:v>0.39</c:v>
                </c:pt>
                <c:pt idx="11">
                  <c:v>0.42</c:v>
                </c:pt>
                <c:pt idx="12">
                  <c:v>0.4</c:v>
                </c:pt>
                <c:pt idx="13">
                  <c:v>0.4</c:v>
                </c:pt>
                <c:pt idx="14">
                  <c:v>0.41</c:v>
                </c:pt>
                <c:pt idx="15">
                  <c:v>0.28999999999999998</c:v>
                </c:pt>
                <c:pt idx="16">
                  <c:v>0.2</c:v>
                </c:pt>
                <c:pt idx="17">
                  <c:v>0.19</c:v>
                </c:pt>
                <c:pt idx="18">
                  <c:v>0.24</c:v>
                </c:pt>
                <c:pt idx="19">
                  <c:v>0.21</c:v>
                </c:pt>
                <c:pt idx="20">
                  <c:v>0.18</c:v>
                </c:pt>
                <c:pt idx="21">
                  <c:v>0.28000000000000003</c:v>
                </c:pt>
                <c:pt idx="22">
                  <c:v>0.37</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0.45</c:v>
                </c:pt>
                <c:pt idx="1">
                  <c:v>0.37</c:v>
                </c:pt>
                <c:pt idx="2">
                  <c:v>0.47</c:v>
                </c:pt>
                <c:pt idx="3">
                  <c:v>0.42</c:v>
                </c:pt>
                <c:pt idx="4">
                  <c:v>0.34</c:v>
                </c:pt>
                <c:pt idx="5">
                  <c:v>0.28000000000000003</c:v>
                </c:pt>
                <c:pt idx="6">
                  <c:v>0.39</c:v>
                </c:pt>
                <c:pt idx="7">
                  <c:v>0.41</c:v>
                </c:pt>
                <c:pt idx="8">
                  <c:v>0.37</c:v>
                </c:pt>
                <c:pt idx="9">
                  <c:v>0.32</c:v>
                </c:pt>
                <c:pt idx="10">
                  <c:v>0.35</c:v>
                </c:pt>
                <c:pt idx="11">
                  <c:v>0.27</c:v>
                </c:pt>
                <c:pt idx="12">
                  <c:v>0.4</c:v>
                </c:pt>
                <c:pt idx="13">
                  <c:v>0.33</c:v>
                </c:pt>
                <c:pt idx="14">
                  <c:v>0.38</c:v>
                </c:pt>
                <c:pt idx="15">
                  <c:v>0.35</c:v>
                </c:pt>
                <c:pt idx="16">
                  <c:v>0.47</c:v>
                </c:pt>
                <c:pt idx="17">
                  <c:v>0.41</c:v>
                </c:pt>
                <c:pt idx="18">
                  <c:v>0.36</c:v>
                </c:pt>
                <c:pt idx="19">
                  <c:v>0.42</c:v>
                </c:pt>
                <c:pt idx="20">
                  <c:v>0.44</c:v>
                </c:pt>
                <c:pt idx="21">
                  <c:v>0.39</c:v>
                </c:pt>
                <c:pt idx="22">
                  <c:v>0.33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0.16</c:v>
                </c:pt>
                <c:pt idx="1">
                  <c:v>0.21</c:v>
                </c:pt>
                <c:pt idx="2">
                  <c:v>0.18</c:v>
                </c:pt>
                <c:pt idx="3">
                  <c:v>0.2</c:v>
                </c:pt>
                <c:pt idx="4">
                  <c:v>0.18</c:v>
                </c:pt>
                <c:pt idx="5">
                  <c:v>0.24</c:v>
                </c:pt>
                <c:pt idx="6">
                  <c:v>0.2</c:v>
                </c:pt>
                <c:pt idx="7">
                  <c:v>0.14000000000000001</c:v>
                </c:pt>
                <c:pt idx="8">
                  <c:v>0.1</c:v>
                </c:pt>
                <c:pt idx="9">
                  <c:v>0.16</c:v>
                </c:pt>
                <c:pt idx="10">
                  <c:v>0.12</c:v>
                </c:pt>
                <c:pt idx="11">
                  <c:v>0.16</c:v>
                </c:pt>
                <c:pt idx="12">
                  <c:v>0.12</c:v>
                </c:pt>
                <c:pt idx="13">
                  <c:v>0.12</c:v>
                </c:pt>
                <c:pt idx="14">
                  <c:v>0.1</c:v>
                </c:pt>
                <c:pt idx="15">
                  <c:v>0.17</c:v>
                </c:pt>
                <c:pt idx="16">
                  <c:v>0.16</c:v>
                </c:pt>
                <c:pt idx="17">
                  <c:v>0.21</c:v>
                </c:pt>
                <c:pt idx="18">
                  <c:v>0.21</c:v>
                </c:pt>
                <c:pt idx="19">
                  <c:v>0.17</c:v>
                </c:pt>
                <c:pt idx="20">
                  <c:v>0.22</c:v>
                </c:pt>
                <c:pt idx="21">
                  <c:v>0.14000000000000001</c:v>
                </c:pt>
                <c:pt idx="22">
                  <c:v>0.14000000000000001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7.0000000000000007E-2</c:v>
                </c:pt>
                <c:pt idx="1">
                  <c:v>0.13</c:v>
                </c:pt>
                <c:pt idx="2">
                  <c:v>0.06</c:v>
                </c:pt>
                <c:pt idx="3">
                  <c:v>0.08</c:v>
                </c:pt>
                <c:pt idx="4">
                  <c:v>0.11</c:v>
                </c:pt>
                <c:pt idx="5">
                  <c:v>0.24</c:v>
                </c:pt>
                <c:pt idx="6">
                  <c:v>0.08</c:v>
                </c:pt>
                <c:pt idx="7">
                  <c:v>0.11</c:v>
                </c:pt>
                <c:pt idx="8">
                  <c:v>0.11</c:v>
                </c:pt>
                <c:pt idx="9">
                  <c:v>0.11</c:v>
                </c:pt>
                <c:pt idx="10">
                  <c:v>0.11</c:v>
                </c:pt>
                <c:pt idx="11">
                  <c:v>0.13</c:v>
                </c:pt>
                <c:pt idx="12">
                  <c:v>7.0000000000000007E-2</c:v>
                </c:pt>
                <c:pt idx="13">
                  <c:v>0.13</c:v>
                </c:pt>
                <c:pt idx="14">
                  <c:v>0.11</c:v>
                </c:pt>
                <c:pt idx="15">
                  <c:v>0.17</c:v>
                </c:pt>
                <c:pt idx="16">
                  <c:v>0.16</c:v>
                </c:pt>
                <c:pt idx="17">
                  <c:v>0.18</c:v>
                </c:pt>
                <c:pt idx="18">
                  <c:v>0.17</c:v>
                </c:pt>
                <c:pt idx="19">
                  <c:v>0.19</c:v>
                </c:pt>
                <c:pt idx="20">
                  <c:v>0.14000000000000001</c:v>
                </c:pt>
                <c:pt idx="21">
                  <c:v>0.17</c:v>
                </c:pt>
                <c:pt idx="22">
                  <c:v>0.14000000000000001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0.05</c:v>
                </c:pt>
                <c:pt idx="1">
                  <c:v>0.02</c:v>
                </c:pt>
                <c:pt idx="2">
                  <c:v>0.03</c:v>
                </c:pt>
                <c:pt idx="3">
                  <c:v>0.04</c:v>
                </c:pt>
                <c:pt idx="4">
                  <c:v>0.03</c:v>
                </c:pt>
                <c:pt idx="5">
                  <c:v>0.05</c:v>
                </c:pt>
                <c:pt idx="6">
                  <c:v>0.03</c:v>
                </c:pt>
                <c:pt idx="7">
                  <c:v>0</c:v>
                </c:pt>
                <c:pt idx="8">
                  <c:v>0.05</c:v>
                </c:pt>
                <c:pt idx="9">
                  <c:v>0.01</c:v>
                </c:pt>
                <c:pt idx="10">
                  <c:v>0.02</c:v>
                </c:pt>
                <c:pt idx="11">
                  <c:v>0.02</c:v>
                </c:pt>
                <c:pt idx="12">
                  <c:v>0.01</c:v>
                </c:pt>
                <c:pt idx="13">
                  <c:v>0.02</c:v>
                </c:pt>
                <c:pt idx="14">
                  <c:v>0</c:v>
                </c:pt>
                <c:pt idx="15">
                  <c:v>0.02</c:v>
                </c:pt>
                <c:pt idx="16">
                  <c:v>4.0000000000000001E-3</c:v>
                </c:pt>
                <c:pt idx="17">
                  <c:v>0</c:v>
                </c:pt>
                <c:pt idx="18">
                  <c:v>0.02</c:v>
                </c:pt>
                <c:pt idx="19">
                  <c:v>0.01</c:v>
                </c:pt>
                <c:pt idx="20">
                  <c:v>0.01</c:v>
                </c:pt>
                <c:pt idx="21">
                  <c:v>0.02</c:v>
                </c:pt>
                <c:pt idx="22">
                  <c:v>0.02</c:v>
                </c:pt>
              </c:numCache>
            </c:numRef>
          </c:val>
        </c:ser>
        <c:dLbls>
          <c:showLegendKey val="0"/>
          <c:showVal val="0"/>
          <c:showCatName val="0"/>
          <c:showSerName val="0"/>
          <c:showPercent val="0"/>
          <c:showBubbleSize val="0"/>
        </c:dLbls>
        <c:axId val="36652928"/>
        <c:axId val="3665446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0</c:v>
                </c:pt>
                <c:pt idx="2">
                  <c:v>-1.0000000000000009E-3</c:v>
                </c:pt>
                <c:pt idx="3">
                  <c:v>0</c:v>
                </c:pt>
                <c:pt idx="4">
                  <c:v>7.000000000000001E-3</c:v>
                </c:pt>
                <c:pt idx="5">
                  <c:v>-1.4000000000000002E-2</c:v>
                </c:pt>
                <c:pt idx="6">
                  <c:v>1.2E-2</c:v>
                </c:pt>
                <c:pt idx="7">
                  <c:v>3.0000000000000027E-3</c:v>
                </c:pt>
                <c:pt idx="8">
                  <c:v>2.999999999999997E-3</c:v>
                </c:pt>
                <c:pt idx="9">
                  <c:v>3.0000000000000027E-3</c:v>
                </c:pt>
                <c:pt idx="10">
                  <c:v>-1.0000000000000009E-3</c:v>
                </c:pt>
                <c:pt idx="11">
                  <c:v>2.999999999999997E-3</c:v>
                </c:pt>
                <c:pt idx="12">
                  <c:v>-1.9999999999999961E-3</c:v>
                </c:pt>
                <c:pt idx="13">
                  <c:v>0</c:v>
                </c:pt>
                <c:pt idx="14">
                  <c:v>9.9999999999999525E-4</c:v>
                </c:pt>
                <c:pt idx="15">
                  <c:v>-1.2E-2</c:v>
                </c:pt>
                <c:pt idx="16">
                  <c:v>-8.9999999999999976E-3</c:v>
                </c:pt>
                <c:pt idx="17">
                  <c:v>-1.0000000000000009E-3</c:v>
                </c:pt>
                <c:pt idx="18">
                  <c:v>4.9999999999999992E-3</c:v>
                </c:pt>
                <c:pt idx="19">
                  <c:v>-3.0000000000000001E-3</c:v>
                </c:pt>
                <c:pt idx="20">
                  <c:v>-3.0000000000000001E-3</c:v>
                </c:pt>
                <c:pt idx="21">
                  <c:v>1.0000000000000004E-2</c:v>
                </c:pt>
                <c:pt idx="22">
                  <c:v>8.9999999999999976E-3</c:v>
                </c:pt>
              </c:numCache>
            </c:numRef>
          </c:val>
        </c:ser>
        <c:ser>
          <c:idx val="6"/>
          <c:order val="6"/>
          <c:tx>
            <c:strRef>
              <c:f>Sheet1!$H$1</c:f>
              <c:strCache>
                <c:ptCount val="1"/>
                <c:pt idx="0">
                  <c:v>Column5</c:v>
                </c:pt>
              </c:strCache>
            </c:strRef>
          </c:tx>
          <c:spPr>
            <a:noFill/>
          </c:spPr>
          <c:invertIfNegative val="0"/>
          <c:dLbls>
            <c:dLbl>
              <c:idx val="0"/>
              <c:delete val="1"/>
            </c:dLbl>
            <c:dLbl>
              <c:idx val="5"/>
              <c:layout>
                <c:manualLayout>
                  <c:x val="3.0208880139982503E-3"/>
                  <c:y val="0.23129254056696988"/>
                </c:manualLayout>
              </c:layout>
              <c:dLblPos val="ctr"/>
              <c:showLegendKey val="0"/>
              <c:showVal val="1"/>
              <c:showCatName val="0"/>
              <c:showSerName val="0"/>
              <c:showPercent val="0"/>
              <c:showBubbleSize val="0"/>
            </c:dLbl>
            <c:dLbl>
              <c:idx val="6"/>
              <c:layout>
                <c:manualLayout>
                  <c:x val="1.3888888888888889E-3"/>
                  <c:y val="0.5003775045583726"/>
                </c:manualLayout>
              </c:layout>
              <c:dLblPos val="ctr"/>
              <c:showLegendKey val="0"/>
              <c:showVal val="1"/>
              <c:showCatName val="0"/>
              <c:showSerName val="0"/>
              <c:showPercent val="0"/>
              <c:showBubbleSize val="0"/>
            </c:dLbl>
            <c:dLbl>
              <c:idx val="15"/>
              <c:layout>
                <c:manualLayout>
                  <c:x val="4.409776902887139E-3"/>
                  <c:y val="0.22922370150044311"/>
                </c:manualLayout>
              </c:layout>
              <c:dLblPos val="ctr"/>
              <c:showLegendKey val="0"/>
              <c:showVal val="1"/>
              <c:showCatName val="0"/>
              <c:showSerName val="0"/>
              <c:showPercent val="0"/>
              <c:showBubbleSize val="0"/>
            </c:dLbl>
            <c:dLbl>
              <c:idx val="21"/>
              <c:layout>
                <c:manualLayout>
                  <c:x val="2.7776684164479439E-3"/>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0</c:v>
                </c:pt>
                <c:pt idx="2">
                  <c:v>-1.0000000000000009E-2</c:v>
                </c:pt>
                <c:pt idx="3">
                  <c:v>0</c:v>
                </c:pt>
                <c:pt idx="4">
                  <c:v>7.0000000000000007E-2</c:v>
                </c:pt>
                <c:pt idx="5">
                  <c:v>-0.14000000000000001</c:v>
                </c:pt>
                <c:pt idx="6">
                  <c:v>0.12</c:v>
                </c:pt>
                <c:pt idx="7">
                  <c:v>3.0000000000000027E-2</c:v>
                </c:pt>
                <c:pt idx="8">
                  <c:v>2.9999999999999971E-2</c:v>
                </c:pt>
                <c:pt idx="9">
                  <c:v>3.0000000000000027E-2</c:v>
                </c:pt>
                <c:pt idx="10">
                  <c:v>-1.0000000000000009E-2</c:v>
                </c:pt>
                <c:pt idx="11">
                  <c:v>2.9999999999999971E-2</c:v>
                </c:pt>
                <c:pt idx="12">
                  <c:v>-1.9999999999999962E-2</c:v>
                </c:pt>
                <c:pt idx="13">
                  <c:v>0</c:v>
                </c:pt>
                <c:pt idx="14">
                  <c:v>9.9999999999999534E-3</c:v>
                </c:pt>
                <c:pt idx="15">
                  <c:v>-0.12</c:v>
                </c:pt>
                <c:pt idx="16">
                  <c:v>-8.9999999999999969E-2</c:v>
                </c:pt>
                <c:pt idx="17">
                  <c:v>-1.0000000000000009E-2</c:v>
                </c:pt>
                <c:pt idx="18">
                  <c:v>4.9999999999999989E-2</c:v>
                </c:pt>
                <c:pt idx="19">
                  <c:v>-0.03</c:v>
                </c:pt>
                <c:pt idx="20">
                  <c:v>-0.03</c:v>
                </c:pt>
                <c:pt idx="21">
                  <c:v>0.10000000000000003</c:v>
                </c:pt>
                <c:pt idx="22">
                  <c:v>8.9999999999999969E-2</c:v>
                </c:pt>
              </c:numCache>
            </c:numRef>
          </c:val>
        </c:ser>
        <c:dLbls>
          <c:showLegendKey val="0"/>
          <c:showVal val="0"/>
          <c:showCatName val="0"/>
          <c:showSerName val="0"/>
          <c:showPercent val="0"/>
          <c:showBubbleSize val="0"/>
        </c:dLbls>
        <c:gapWidth val="150"/>
        <c:overlap val="100"/>
        <c:axId val="36678272"/>
        <c:axId val="36676736"/>
      </c:barChart>
      <c:catAx>
        <c:axId val="36652928"/>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36654464"/>
        <c:crosses val="autoZero"/>
        <c:auto val="1"/>
        <c:lblAlgn val="ctr"/>
        <c:lblOffset val="100"/>
        <c:noMultiLvlLbl val="0"/>
      </c:catAx>
      <c:valAx>
        <c:axId val="3665446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6652928"/>
        <c:crosses val="autoZero"/>
        <c:crossBetween val="between"/>
      </c:valAx>
      <c:valAx>
        <c:axId val="3667673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36678272"/>
        <c:crosses val="max"/>
        <c:crossBetween val="between"/>
      </c:valAx>
      <c:catAx>
        <c:axId val="36678272"/>
        <c:scaling>
          <c:orientation val="minMax"/>
        </c:scaling>
        <c:delete val="0"/>
        <c:axPos val="b"/>
        <c:numFmt formatCode="General" sourceLinked="1"/>
        <c:majorTickMark val="none"/>
        <c:minorTickMark val="none"/>
        <c:tickLblPos val="none"/>
        <c:crossAx val="3667673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964604407667"/>
          <c:y val="2.5000000000000001E-2"/>
          <c:w val="0.47077304547002574"/>
          <c:h val="0.93125000000000002"/>
        </c:manualLayout>
      </c:layout>
      <c:barChart>
        <c:barDir val="bar"/>
        <c:grouping val="clustered"/>
        <c:varyColors val="0"/>
        <c:ser>
          <c:idx val="0"/>
          <c:order val="0"/>
          <c:tx>
            <c:strRef>
              <c:f>Sheet1!$B$1</c:f>
              <c:strCache>
                <c:ptCount val="1"/>
                <c:pt idx="0">
                  <c:v>Have Retirement Plan (n=750)</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Sheet1!$B$2:$B$9</c:f>
              <c:numCache>
                <c:formatCode>0%</c:formatCode>
                <c:ptCount val="8"/>
                <c:pt idx="0">
                  <c:v>0.09</c:v>
                </c:pt>
                <c:pt idx="1">
                  <c:v>0.19</c:v>
                </c:pt>
                <c:pt idx="2">
                  <c:v>0.11</c:v>
                </c:pt>
                <c:pt idx="3">
                  <c:v>0.22</c:v>
                </c:pt>
                <c:pt idx="4">
                  <c:v>7.0000000000000007E-2</c:v>
                </c:pt>
                <c:pt idx="5">
                  <c:v>0.02</c:v>
                </c:pt>
                <c:pt idx="6">
                  <c:v>0.08</c:v>
                </c:pt>
                <c:pt idx="7">
                  <c:v>0.22</c:v>
                </c:pt>
              </c:numCache>
            </c:numRef>
          </c:val>
        </c:ser>
        <c:ser>
          <c:idx val="1"/>
          <c:order val="1"/>
          <c:tx>
            <c:strRef>
              <c:f>Sheet1!$C$1</c:f>
              <c:strCache>
                <c:ptCount val="1"/>
                <c:pt idx="0">
                  <c:v>No Retirement Plan (n=253)</c:v>
                </c:pt>
              </c:strCache>
            </c:strRef>
          </c:tx>
          <c:spPr>
            <a:solidFill>
              <a:schemeClr val="accent1">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Under 10%</c:v>
                </c:pt>
                <c:pt idx="1">
                  <c:v>10% to 14%</c:v>
                </c:pt>
                <c:pt idx="2">
                  <c:v>15% to 19%</c:v>
                </c:pt>
                <c:pt idx="3">
                  <c:v>20% to 29%</c:v>
                </c:pt>
                <c:pt idx="4">
                  <c:v>30% to 39%</c:v>
                </c:pt>
                <c:pt idx="5">
                  <c:v>40% to 49%</c:v>
                </c:pt>
                <c:pt idx="6">
                  <c:v>50% or more</c:v>
                </c:pt>
                <c:pt idx="7">
                  <c:v>Don't know</c:v>
                </c:pt>
              </c:strCache>
            </c:strRef>
          </c:cat>
          <c:val>
            <c:numRef>
              <c:f>Sheet1!$C$2:$C$9</c:f>
              <c:numCache>
                <c:formatCode>0%</c:formatCode>
                <c:ptCount val="8"/>
                <c:pt idx="0">
                  <c:v>0.06</c:v>
                </c:pt>
                <c:pt idx="1">
                  <c:v>0.1</c:v>
                </c:pt>
                <c:pt idx="2">
                  <c:v>0.03</c:v>
                </c:pt>
                <c:pt idx="3">
                  <c:v>0.12</c:v>
                </c:pt>
                <c:pt idx="4">
                  <c:v>7.0000000000000007E-2</c:v>
                </c:pt>
                <c:pt idx="5">
                  <c:v>0.03</c:v>
                </c:pt>
                <c:pt idx="6">
                  <c:v>0.18</c:v>
                </c:pt>
                <c:pt idx="7">
                  <c:v>0.39</c:v>
                </c:pt>
              </c:numCache>
            </c:numRef>
          </c:val>
        </c:ser>
        <c:dLbls>
          <c:showLegendKey val="0"/>
          <c:showVal val="0"/>
          <c:showCatName val="0"/>
          <c:showSerName val="0"/>
          <c:showPercent val="0"/>
          <c:showBubbleSize val="0"/>
        </c:dLbls>
        <c:gapWidth val="50"/>
        <c:axId val="122470400"/>
        <c:axId val="131683456"/>
      </c:barChart>
      <c:catAx>
        <c:axId val="122470400"/>
        <c:scaling>
          <c:orientation val="maxMin"/>
        </c:scaling>
        <c:delete val="0"/>
        <c:axPos val="l"/>
        <c:numFmt formatCode="General" sourceLinked="1"/>
        <c:majorTickMark val="none"/>
        <c:minorTickMark val="none"/>
        <c:tickLblPos val="nextTo"/>
        <c:txPr>
          <a:bodyPr/>
          <a:lstStyle/>
          <a:p>
            <a:pPr>
              <a:defRPr sz="1600"/>
            </a:pPr>
            <a:endParaRPr lang="en-US"/>
          </a:p>
        </c:txPr>
        <c:crossAx val="131683456"/>
        <c:crosses val="autoZero"/>
        <c:auto val="1"/>
        <c:lblAlgn val="ctr"/>
        <c:lblOffset val="100"/>
        <c:noMultiLvlLbl val="0"/>
      </c:catAx>
      <c:valAx>
        <c:axId val="131683456"/>
        <c:scaling>
          <c:orientation val="minMax"/>
        </c:scaling>
        <c:delete val="1"/>
        <c:axPos val="t"/>
        <c:numFmt formatCode="0%" sourceLinked="1"/>
        <c:majorTickMark val="out"/>
        <c:minorTickMark val="none"/>
        <c:tickLblPos val="nextTo"/>
        <c:crossAx val="122470400"/>
        <c:crosses val="autoZero"/>
        <c:crossBetween val="between"/>
      </c:valAx>
    </c:plotArea>
    <c:legend>
      <c:legendPos val="r"/>
      <c:layout>
        <c:manualLayout>
          <c:xMode val="edge"/>
          <c:yMode val="edge"/>
          <c:x val="0.67242419108232787"/>
          <c:y val="0.4880821926289135"/>
          <c:w val="0.31744657054638525"/>
          <c:h val="0.18108876135287236"/>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3642312976627"/>
          <c:y val="0.15250890583063759"/>
          <c:w val="0.77247942359639066"/>
          <c:h val="0.72646006673154007"/>
        </c:manualLayout>
      </c:layout>
      <c:barChart>
        <c:barDir val="col"/>
        <c:grouping val="clustered"/>
        <c:varyColors val="0"/>
        <c:ser>
          <c:idx val="0"/>
          <c:order val="0"/>
          <c:tx>
            <c:strRef>
              <c:f>Sheet1!$A$2</c:f>
              <c:strCache>
                <c:ptCount val="1"/>
                <c:pt idx="0">
                  <c:v>Yes</c:v>
                </c:pt>
              </c:strCache>
            </c:strRef>
          </c:tx>
          <c:invertIfNegative val="0"/>
          <c:dPt>
            <c:idx val="0"/>
            <c:invertIfNegative val="0"/>
            <c:bubble3D val="0"/>
            <c:spPr>
              <a:solidFill>
                <a:schemeClr val="accent1">
                  <a:lumMod val="75000"/>
                </a:schemeClr>
              </a:solidFill>
            </c:spPr>
          </c:dPt>
          <c:dPt>
            <c:idx val="2"/>
            <c:invertIfNegative val="0"/>
            <c:bubble3D val="0"/>
            <c:spPr>
              <a:solidFill>
                <a:schemeClr val="bg1">
                  <a:lumMod val="50000"/>
                </a:schemeClr>
              </a:solidFill>
            </c:spPr>
          </c:dPt>
          <c:dLbls>
            <c:dLbl>
              <c:idx val="0"/>
              <c:layout/>
              <c:dLblPos val="outEnd"/>
              <c:showLegendKey val="0"/>
              <c:showVal val="1"/>
              <c:showCatName val="0"/>
              <c:showSerName val="0"/>
              <c:showPercent val="0"/>
              <c:showBubbleSize val="0"/>
            </c:dLbl>
            <c:txPr>
              <a:bodyPr/>
              <a:lstStyle/>
              <a:p>
                <a:pPr>
                  <a:defRPr sz="1600" b="0">
                    <a:solidFill>
                      <a:schemeClr val="tx1"/>
                    </a:solidFill>
                  </a:defRPr>
                </a:pPr>
                <a:endParaRPr lang="en-US"/>
              </a:p>
            </c:txPr>
            <c:dLblPos val="outEnd"/>
            <c:showLegendKey val="0"/>
            <c:showVal val="1"/>
            <c:showCatName val="0"/>
            <c:showSerName val="0"/>
            <c:showPercent val="0"/>
            <c:showBubbleSize val="0"/>
            <c:separator>
</c:separator>
            <c:showLeaderLines val="0"/>
          </c:dLbls>
          <c:cat>
            <c:strRef>
              <c:f>Sheet1!$B$1:$D$1</c:f>
              <c:strCache>
                <c:ptCount val="3"/>
                <c:pt idx="0">
                  <c:v>All Workers (n=1,003)</c:v>
                </c:pt>
                <c:pt idx="1">
                  <c:v>Savers (n=753)</c:v>
                </c:pt>
                <c:pt idx="2">
                  <c:v>Non-savers (n=244)</c:v>
                </c:pt>
              </c:strCache>
            </c:strRef>
          </c:cat>
          <c:val>
            <c:numRef>
              <c:f>Sheet1!$B$2:$D$2</c:f>
              <c:numCache>
                <c:formatCode>0%</c:formatCode>
                <c:ptCount val="3"/>
                <c:pt idx="0">
                  <c:v>0.69</c:v>
                </c:pt>
                <c:pt idx="1">
                  <c:v>0.75</c:v>
                </c:pt>
                <c:pt idx="2">
                  <c:v>0.55000000000000004</c:v>
                </c:pt>
              </c:numCache>
            </c:numRef>
          </c:val>
        </c:ser>
        <c:dLbls>
          <c:showLegendKey val="0"/>
          <c:showVal val="0"/>
          <c:showCatName val="0"/>
          <c:showSerName val="0"/>
          <c:showPercent val="0"/>
          <c:showBubbleSize val="0"/>
        </c:dLbls>
        <c:gapWidth val="100"/>
        <c:axId val="40413824"/>
        <c:axId val="40427904"/>
      </c:barChart>
      <c:catAx>
        <c:axId val="40413824"/>
        <c:scaling>
          <c:orientation val="minMax"/>
        </c:scaling>
        <c:delete val="0"/>
        <c:axPos val="b"/>
        <c:majorTickMark val="none"/>
        <c:minorTickMark val="none"/>
        <c:tickLblPos val="nextTo"/>
        <c:txPr>
          <a:bodyPr/>
          <a:lstStyle/>
          <a:p>
            <a:pPr>
              <a:defRPr sz="1600"/>
            </a:pPr>
            <a:endParaRPr lang="en-US"/>
          </a:p>
        </c:txPr>
        <c:crossAx val="40427904"/>
        <c:crosses val="autoZero"/>
        <c:auto val="1"/>
        <c:lblAlgn val="ctr"/>
        <c:lblOffset val="100"/>
        <c:noMultiLvlLbl val="0"/>
      </c:catAx>
      <c:valAx>
        <c:axId val="40427904"/>
        <c:scaling>
          <c:orientation val="minMax"/>
        </c:scaling>
        <c:delete val="1"/>
        <c:axPos val="l"/>
        <c:numFmt formatCode="0%" sourceLinked="1"/>
        <c:majorTickMark val="out"/>
        <c:minorTickMark val="none"/>
        <c:tickLblPos val="nextTo"/>
        <c:crossAx val="40413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84928326266911"/>
          <c:y val="3.4375107159449032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Sheet1!$A$2:$A$13</c:f>
              <c:strCache>
                <c:ptCount val="12"/>
                <c:pt idx="0">
                  <c:v>Eating out or takeout</c:v>
                </c:pt>
                <c:pt idx="1">
                  <c:v>Soft drinks or snacks from vending machines</c:v>
                </c:pt>
                <c:pt idx="2">
                  <c:v>Movies, videos, DVDs or streaming</c:v>
                </c:pt>
                <c:pt idx="3">
                  <c:v>Coffee from specialty shops</c:v>
                </c:pt>
                <c:pt idx="4">
                  <c:v>Lottery tickets</c:v>
                </c:pt>
                <c:pt idx="5">
                  <c:v>Household expenses</c:v>
                </c:pt>
                <c:pt idx="6">
                  <c:v>Going out, social events, entertainment</c:v>
                </c:pt>
                <c:pt idx="7">
                  <c:v>Drinking/smoking</c:v>
                </c:pt>
                <c:pt idx="8">
                  <c:v>Shopping: clothes, shoes</c:v>
                </c:pt>
                <c:pt idx="9">
                  <c:v>Something else</c:v>
                </c:pt>
                <c:pt idx="10">
                  <c:v>You wouldn't have to give up anything</c:v>
                </c:pt>
                <c:pt idx="11">
                  <c:v>Don't know</c:v>
                </c:pt>
              </c:strCache>
            </c:strRef>
          </c:cat>
          <c:val>
            <c:numRef>
              <c:f>Sheet1!$B$2:$B$13</c:f>
              <c:numCache>
                <c:formatCode>0%</c:formatCode>
                <c:ptCount val="12"/>
                <c:pt idx="0">
                  <c:v>0.46</c:v>
                </c:pt>
                <c:pt idx="1">
                  <c:v>0.13</c:v>
                </c:pt>
                <c:pt idx="2">
                  <c:v>0.12</c:v>
                </c:pt>
                <c:pt idx="3">
                  <c:v>0.11</c:v>
                </c:pt>
                <c:pt idx="4">
                  <c:v>0.08</c:v>
                </c:pt>
                <c:pt idx="5">
                  <c:v>0.04</c:v>
                </c:pt>
                <c:pt idx="6">
                  <c:v>0.04</c:v>
                </c:pt>
                <c:pt idx="7">
                  <c:v>0.03</c:v>
                </c:pt>
                <c:pt idx="8">
                  <c:v>0.02</c:v>
                </c:pt>
                <c:pt idx="9">
                  <c:v>0.03</c:v>
                </c:pt>
                <c:pt idx="10">
                  <c:v>0.24</c:v>
                </c:pt>
                <c:pt idx="11">
                  <c:v>0.02</c:v>
                </c:pt>
              </c:numCache>
            </c:numRef>
          </c:val>
        </c:ser>
        <c:dLbls>
          <c:showLegendKey val="0"/>
          <c:showVal val="0"/>
          <c:showCatName val="0"/>
          <c:showSerName val="0"/>
          <c:showPercent val="0"/>
          <c:showBubbleSize val="0"/>
        </c:dLbls>
        <c:gapWidth val="50"/>
        <c:axId val="40097280"/>
        <c:axId val="40098816"/>
      </c:barChart>
      <c:catAx>
        <c:axId val="40097280"/>
        <c:scaling>
          <c:orientation val="maxMin"/>
        </c:scaling>
        <c:delete val="0"/>
        <c:axPos val="l"/>
        <c:numFmt formatCode="General" sourceLinked="1"/>
        <c:majorTickMark val="none"/>
        <c:minorTickMark val="none"/>
        <c:tickLblPos val="nextTo"/>
        <c:txPr>
          <a:bodyPr/>
          <a:lstStyle/>
          <a:p>
            <a:pPr>
              <a:defRPr sz="1600"/>
            </a:pPr>
            <a:endParaRPr lang="en-US"/>
          </a:p>
        </c:txPr>
        <c:crossAx val="40098816"/>
        <c:crosses val="autoZero"/>
        <c:auto val="1"/>
        <c:lblAlgn val="ctr"/>
        <c:lblOffset val="100"/>
        <c:noMultiLvlLbl val="0"/>
      </c:catAx>
      <c:valAx>
        <c:axId val="40098816"/>
        <c:scaling>
          <c:orientation val="minMax"/>
        </c:scaling>
        <c:delete val="1"/>
        <c:axPos val="t"/>
        <c:numFmt formatCode="0%" sourceLinked="1"/>
        <c:majorTickMark val="out"/>
        <c:minorTickMark val="none"/>
        <c:tickLblPos val="nextTo"/>
        <c:crossAx val="40097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Cost of living/day-to-day expenses</c:v>
                </c:pt>
                <c:pt idx="1">
                  <c:v>Currently unemployed or underemployed</c:v>
                </c:pt>
                <c:pt idx="2">
                  <c:v>Education expenses </c:v>
                </c:pt>
                <c:pt idx="3">
                  <c:v>Paying off other debt </c:v>
                </c:pt>
                <c:pt idx="4">
                  <c:v>Haven't thought about it</c:v>
                </c:pt>
                <c:pt idx="5">
                  <c:v>Paying off mortgage/housing expenses</c:v>
                </c:pt>
                <c:pt idx="6">
                  <c:v>Health costs/health insurance costs</c:v>
                </c:pt>
                <c:pt idx="7">
                  <c:v>Expenses related to providing care to someone else</c:v>
                </c:pt>
                <c:pt idx="8">
                  <c:v>Don’t need to save (more)</c:v>
                </c:pt>
              </c:strCache>
            </c:strRef>
          </c:cat>
          <c:val>
            <c:numRef>
              <c:f>Sheet1!$B$2:$B$10</c:f>
              <c:numCache>
                <c:formatCode>0%</c:formatCode>
                <c:ptCount val="9"/>
                <c:pt idx="0">
                  <c:v>0.5</c:v>
                </c:pt>
                <c:pt idx="1">
                  <c:v>0.11</c:v>
                </c:pt>
                <c:pt idx="2">
                  <c:v>0.08</c:v>
                </c:pt>
                <c:pt idx="3">
                  <c:v>7.0000000000000007E-2</c:v>
                </c:pt>
                <c:pt idx="4">
                  <c:v>0.06</c:v>
                </c:pt>
                <c:pt idx="5">
                  <c:v>0.05</c:v>
                </c:pt>
                <c:pt idx="6">
                  <c:v>0.04</c:v>
                </c:pt>
                <c:pt idx="7">
                  <c:v>0.04</c:v>
                </c:pt>
                <c:pt idx="8">
                  <c:v>0.1</c:v>
                </c:pt>
              </c:numCache>
            </c:numRef>
          </c:val>
        </c:ser>
        <c:dLbls>
          <c:showLegendKey val="0"/>
          <c:showVal val="0"/>
          <c:showCatName val="0"/>
          <c:showSerName val="0"/>
          <c:showPercent val="0"/>
          <c:showBubbleSize val="0"/>
        </c:dLbls>
        <c:gapWidth val="50"/>
        <c:axId val="40985344"/>
        <c:axId val="40986880"/>
      </c:barChart>
      <c:catAx>
        <c:axId val="40985344"/>
        <c:scaling>
          <c:orientation val="maxMin"/>
        </c:scaling>
        <c:delete val="0"/>
        <c:axPos val="l"/>
        <c:numFmt formatCode="General" sourceLinked="1"/>
        <c:majorTickMark val="none"/>
        <c:minorTickMark val="none"/>
        <c:tickLblPos val="nextTo"/>
        <c:txPr>
          <a:bodyPr/>
          <a:lstStyle/>
          <a:p>
            <a:pPr>
              <a:defRPr sz="1600"/>
            </a:pPr>
            <a:endParaRPr lang="en-US"/>
          </a:p>
        </c:txPr>
        <c:crossAx val="40986880"/>
        <c:crosses val="autoZero"/>
        <c:auto val="1"/>
        <c:lblAlgn val="ctr"/>
        <c:lblOffset val="100"/>
        <c:noMultiLvlLbl val="0"/>
      </c:catAx>
      <c:valAx>
        <c:axId val="40986880"/>
        <c:scaling>
          <c:orientation val="minMax"/>
        </c:scaling>
        <c:delete val="1"/>
        <c:axPos val="t"/>
        <c:numFmt formatCode="0%" sourceLinked="1"/>
        <c:majorTickMark val="out"/>
        <c:minorTickMark val="none"/>
        <c:tickLblPos val="nextTo"/>
        <c:crossAx val="40985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4862385321101E-2"/>
          <c:y val="0.15679498396033828"/>
          <c:w val="0.96636085626911317"/>
          <c:h val="0.63684631087780696"/>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Sheet1!$B$2:$B$8</c:f>
              <c:numCache>
                <c:formatCode>0%</c:formatCode>
                <c:ptCount val="7"/>
                <c:pt idx="0">
                  <c:v>0.2</c:v>
                </c:pt>
                <c:pt idx="1">
                  <c:v>0.39</c:v>
                </c:pt>
                <c:pt idx="2">
                  <c:v>0.4</c:v>
                </c:pt>
                <c:pt idx="4">
                  <c:v>0.06</c:v>
                </c:pt>
                <c:pt idx="5">
                  <c:v>0.24</c:v>
                </c:pt>
                <c:pt idx="6">
                  <c:v>0.69</c:v>
                </c:pt>
              </c:numCache>
            </c:numRef>
          </c:val>
        </c:ser>
        <c:ser>
          <c:idx val="1"/>
          <c:order val="1"/>
          <c:tx>
            <c:strRef>
              <c:f>Sheet1!$C$1</c:f>
              <c:strCache>
                <c:ptCount val="1"/>
                <c:pt idx="0">
                  <c:v>2011</c:v>
                </c:pt>
              </c:strCache>
            </c:strRef>
          </c:tx>
          <c:spPr>
            <a:solidFill>
              <a:schemeClr val="accent1">
                <a:lumMod val="75000"/>
              </a:schemeClr>
            </a:solidFill>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Sheet1!$C$2:$C$8</c:f>
              <c:numCache>
                <c:formatCode>0%</c:formatCode>
                <c:ptCount val="7"/>
                <c:pt idx="0">
                  <c:v>0.22</c:v>
                </c:pt>
                <c:pt idx="1">
                  <c:v>0.41</c:v>
                </c:pt>
                <c:pt idx="2">
                  <c:v>0.37</c:v>
                </c:pt>
                <c:pt idx="4">
                  <c:v>0.15</c:v>
                </c:pt>
                <c:pt idx="5">
                  <c:v>0.27</c:v>
                </c:pt>
                <c:pt idx="6">
                  <c:v>0.56999999999999995</c:v>
                </c:pt>
              </c:numCache>
            </c:numRef>
          </c:val>
        </c:ser>
        <c:ser>
          <c:idx val="2"/>
          <c:order val="2"/>
          <c:tx>
            <c:strRef>
              <c:f>Sheet1!$D$1</c:f>
              <c:strCache>
                <c:ptCount val="1"/>
                <c:pt idx="0">
                  <c:v>2013</c:v>
                </c:pt>
              </c:strCache>
            </c:strRef>
          </c:tx>
          <c:spPr>
            <a:solidFill>
              <a:schemeClr val="accent1">
                <a:lumMod val="60000"/>
                <a:lumOff val="40000"/>
              </a:schemeClr>
            </a:solidFill>
            <a:ln>
              <a:solidFill>
                <a:schemeClr val="tx2">
                  <a:lumMod val="40000"/>
                  <a:lumOff val="60000"/>
                </a:schemeClr>
              </a:solidFill>
            </a:ln>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Sheet1!$D$2:$D$8</c:f>
            </c:numRef>
          </c:val>
        </c:ser>
        <c:ser>
          <c:idx val="3"/>
          <c:order val="3"/>
          <c:tx>
            <c:strRef>
              <c:f>Sheet1!$E$1</c:f>
              <c:strCache>
                <c:ptCount val="1"/>
                <c:pt idx="0">
                  <c:v>2014</c:v>
                </c:pt>
              </c:strCache>
            </c:strRef>
          </c:tx>
          <c:spPr>
            <a:solidFill>
              <a:schemeClr val="accent1">
                <a:lumMod val="40000"/>
                <a:lumOff val="60000"/>
              </a:schemeClr>
            </a:solidFill>
            <a:ln>
              <a:noFill/>
            </a:ln>
          </c:spPr>
          <c:invertIfNegative val="0"/>
          <c:dLbls>
            <c:txPr>
              <a:bodyPr/>
              <a:lstStyle/>
              <a:p>
                <a:pPr>
                  <a:defRPr sz="1100"/>
                </a:pPr>
                <a:endParaRPr lang="en-US"/>
              </a:p>
            </c:txPr>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Sheet1!$E$2:$E$8</c:f>
              <c:numCache>
                <c:formatCode>0%</c:formatCode>
                <c:ptCount val="7"/>
                <c:pt idx="0">
                  <c:v>0.2</c:v>
                </c:pt>
                <c:pt idx="1">
                  <c:v>0.38</c:v>
                </c:pt>
                <c:pt idx="2">
                  <c:v>0.42</c:v>
                </c:pt>
                <c:pt idx="4">
                  <c:v>0.16</c:v>
                </c:pt>
                <c:pt idx="5">
                  <c:v>0.28000000000000003</c:v>
                </c:pt>
                <c:pt idx="6">
                  <c:v>0.55000000000000004</c:v>
                </c:pt>
              </c:numCache>
            </c:numRef>
          </c:val>
        </c:ser>
        <c:ser>
          <c:idx val="4"/>
          <c:order val="4"/>
          <c:tx>
            <c:strRef>
              <c:f>Sheet1!$F$1</c:f>
              <c:strCache>
                <c:ptCount val="1"/>
                <c:pt idx="0">
                  <c:v>2015</c:v>
                </c:pt>
              </c:strCache>
            </c:strRef>
          </c:tx>
          <c:spPr>
            <a:solidFill>
              <a:schemeClr val="bg1">
                <a:lumMod val="65000"/>
              </a:schemeClr>
            </a:solidFill>
            <a:ln>
              <a:solidFill>
                <a:srgbClr val="FF0000"/>
              </a:solidFill>
            </a:ln>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Sheet1!$A$2:$A$8</c:f>
              <c:strCache>
                <c:ptCount val="7"/>
                <c:pt idx="0">
                  <c:v>A Major Problem</c:v>
                </c:pt>
                <c:pt idx="1">
                  <c:v>A Minor Problem</c:v>
                </c:pt>
                <c:pt idx="2">
                  <c:v>Not a Problem</c:v>
                </c:pt>
                <c:pt idx="4">
                  <c:v>A Major Problem</c:v>
                </c:pt>
                <c:pt idx="5">
                  <c:v>A Minor Problem</c:v>
                </c:pt>
                <c:pt idx="6">
                  <c:v>Not a Problem</c:v>
                </c:pt>
              </c:strCache>
            </c:strRef>
          </c:cat>
          <c:val>
            <c:numRef>
              <c:f>Sheet1!$F$2:$F$8</c:f>
              <c:numCache>
                <c:formatCode>0%</c:formatCode>
                <c:ptCount val="7"/>
                <c:pt idx="0">
                  <c:v>0.13</c:v>
                </c:pt>
                <c:pt idx="1">
                  <c:v>0.38</c:v>
                </c:pt>
                <c:pt idx="2">
                  <c:v>0.49</c:v>
                </c:pt>
                <c:pt idx="4">
                  <c:v>0.09</c:v>
                </c:pt>
                <c:pt idx="5">
                  <c:v>0.22</c:v>
                </c:pt>
                <c:pt idx="6">
                  <c:v>0.67</c:v>
                </c:pt>
              </c:numCache>
            </c:numRef>
          </c:val>
        </c:ser>
        <c:dLbls>
          <c:showLegendKey val="0"/>
          <c:showVal val="0"/>
          <c:showCatName val="0"/>
          <c:showSerName val="0"/>
          <c:showPercent val="0"/>
          <c:showBubbleSize val="0"/>
        </c:dLbls>
        <c:gapWidth val="30"/>
        <c:axId val="40705408"/>
        <c:axId val="40707200"/>
      </c:barChart>
      <c:catAx>
        <c:axId val="40705408"/>
        <c:scaling>
          <c:orientation val="minMax"/>
        </c:scaling>
        <c:delete val="0"/>
        <c:axPos val="b"/>
        <c:numFmt formatCode="General" sourceLinked="1"/>
        <c:majorTickMark val="none"/>
        <c:minorTickMark val="none"/>
        <c:tickLblPos val="nextTo"/>
        <c:txPr>
          <a:bodyPr/>
          <a:lstStyle/>
          <a:p>
            <a:pPr>
              <a:defRPr sz="1600"/>
            </a:pPr>
            <a:endParaRPr lang="en-US"/>
          </a:p>
        </c:txPr>
        <c:crossAx val="40707200"/>
        <c:crosses val="autoZero"/>
        <c:auto val="1"/>
        <c:lblAlgn val="ctr"/>
        <c:lblOffset val="100"/>
        <c:noMultiLvlLbl val="0"/>
      </c:catAx>
      <c:valAx>
        <c:axId val="40707200"/>
        <c:scaling>
          <c:orientation val="minMax"/>
        </c:scaling>
        <c:delete val="1"/>
        <c:axPos val="l"/>
        <c:numFmt formatCode="0%" sourceLinked="1"/>
        <c:majorTickMark val="out"/>
        <c:minorTickMark val="none"/>
        <c:tickLblPos val="nextTo"/>
        <c:crossAx val="40705408"/>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1868956081591361"/>
          <c:w val="0.98267318411041316"/>
          <c:h val="0.84424143884336122"/>
        </c:manualLayout>
      </c:layout>
      <c:barChart>
        <c:barDir val="bar"/>
        <c:grouping val="clustered"/>
        <c:varyColors val="0"/>
        <c:ser>
          <c:idx val="0"/>
          <c:order val="0"/>
          <c:tx>
            <c:strRef>
              <c:f>Sheet1!$B$1</c:f>
              <c:strCache>
                <c:ptCount val="1"/>
                <c:pt idx="0">
                  <c:v>Retirees</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Some other type of debt</c:v>
                </c:pt>
                <c:pt idx="1">
                  <c:v>Home improvement loans</c:v>
                </c:pt>
                <c:pt idx="2">
                  <c:v>A loan from a workplace retirement plan</c:v>
                </c:pt>
                <c:pt idx="3">
                  <c:v>A home equity line of credit</c:v>
                </c:pt>
                <c:pt idx="4">
                  <c:v>Debt from health expenses</c:v>
                </c:pt>
                <c:pt idx="5">
                  <c:v>College or student loans</c:v>
                </c:pt>
                <c:pt idx="6">
                  <c:v>Credit card debt</c:v>
                </c:pt>
                <c:pt idx="7">
                  <c:v>Car loans</c:v>
                </c:pt>
                <c:pt idx="8">
                  <c:v>A mortgage</c:v>
                </c:pt>
              </c:strCache>
            </c:strRef>
          </c:cat>
          <c:val>
            <c:numRef>
              <c:f>Sheet1!$B$2:$B$10</c:f>
              <c:numCache>
                <c:formatCode>0%</c:formatCode>
                <c:ptCount val="9"/>
                <c:pt idx="0">
                  <c:v>0.09</c:v>
                </c:pt>
                <c:pt idx="1">
                  <c:v>0.04</c:v>
                </c:pt>
                <c:pt idx="2">
                  <c:v>0.01</c:v>
                </c:pt>
                <c:pt idx="3">
                  <c:v>0.17</c:v>
                </c:pt>
                <c:pt idx="4">
                  <c:v>0.14000000000000001</c:v>
                </c:pt>
                <c:pt idx="5">
                  <c:v>0.03</c:v>
                </c:pt>
                <c:pt idx="6">
                  <c:v>0.27</c:v>
                </c:pt>
                <c:pt idx="7">
                  <c:v>0.17</c:v>
                </c:pt>
                <c:pt idx="8">
                  <c:v>0.23</c:v>
                </c:pt>
              </c:numCache>
            </c:numRef>
          </c:val>
        </c:ser>
        <c:ser>
          <c:idx val="1"/>
          <c:order val="1"/>
          <c:tx>
            <c:strRef>
              <c:f>Sheet1!$C$1</c:f>
              <c:strCache>
                <c:ptCount val="1"/>
                <c:pt idx="0">
                  <c:v>Workers</c:v>
                </c:pt>
              </c:strCache>
            </c:strRef>
          </c:tx>
          <c:spPr>
            <a:solidFill>
              <a:schemeClr val="tx2"/>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Some other type of debt</c:v>
                </c:pt>
                <c:pt idx="1">
                  <c:v>Home improvement loans</c:v>
                </c:pt>
                <c:pt idx="2">
                  <c:v>A loan from a workplace retirement plan</c:v>
                </c:pt>
                <c:pt idx="3">
                  <c:v>A home equity line of credit</c:v>
                </c:pt>
                <c:pt idx="4">
                  <c:v>Debt from health expenses</c:v>
                </c:pt>
                <c:pt idx="5">
                  <c:v>College or student loans</c:v>
                </c:pt>
                <c:pt idx="6">
                  <c:v>Credit card debt</c:v>
                </c:pt>
                <c:pt idx="7">
                  <c:v>Car loans</c:v>
                </c:pt>
                <c:pt idx="8">
                  <c:v>A mortgage</c:v>
                </c:pt>
              </c:strCache>
            </c:strRef>
          </c:cat>
          <c:val>
            <c:numRef>
              <c:f>Sheet1!$C$2:$C$10</c:f>
              <c:numCache>
                <c:formatCode>0%</c:formatCode>
                <c:ptCount val="9"/>
                <c:pt idx="0">
                  <c:v>0.17</c:v>
                </c:pt>
                <c:pt idx="1">
                  <c:v>0.04</c:v>
                </c:pt>
                <c:pt idx="2">
                  <c:v>0.05</c:v>
                </c:pt>
                <c:pt idx="3">
                  <c:v>0.15</c:v>
                </c:pt>
                <c:pt idx="4">
                  <c:v>0.21</c:v>
                </c:pt>
                <c:pt idx="5">
                  <c:v>0.23</c:v>
                </c:pt>
                <c:pt idx="6">
                  <c:v>0.37</c:v>
                </c:pt>
                <c:pt idx="7">
                  <c:v>0.38</c:v>
                </c:pt>
                <c:pt idx="8">
                  <c:v>0.46</c:v>
                </c:pt>
              </c:numCache>
            </c:numRef>
          </c:val>
        </c:ser>
        <c:dLbls>
          <c:showLegendKey val="0"/>
          <c:showVal val="0"/>
          <c:showCatName val="0"/>
          <c:showSerName val="0"/>
          <c:showPercent val="0"/>
          <c:showBubbleSize val="0"/>
        </c:dLbls>
        <c:gapWidth val="50"/>
        <c:axId val="40918016"/>
        <c:axId val="40923904"/>
      </c:barChart>
      <c:catAx>
        <c:axId val="40918016"/>
        <c:scaling>
          <c:orientation val="minMax"/>
        </c:scaling>
        <c:delete val="0"/>
        <c:axPos val="l"/>
        <c:numFmt formatCode="General" sourceLinked="1"/>
        <c:majorTickMark val="none"/>
        <c:minorTickMark val="none"/>
        <c:tickLblPos val="nextTo"/>
        <c:txPr>
          <a:bodyPr/>
          <a:lstStyle/>
          <a:p>
            <a:pPr algn="ctr">
              <a:defRPr lang="en-US" sz="1600" b="0" i="0" u="none" strike="noStrike" kern="1200" baseline="0">
                <a:solidFill>
                  <a:prstClr val="black"/>
                </a:solidFill>
                <a:latin typeface="+mn-lt"/>
                <a:ea typeface="+mn-ea"/>
                <a:cs typeface="+mn-cs"/>
              </a:defRPr>
            </a:pPr>
            <a:endParaRPr lang="en-US"/>
          </a:p>
        </c:txPr>
        <c:crossAx val="40923904"/>
        <c:crosses val="autoZero"/>
        <c:auto val="1"/>
        <c:lblAlgn val="ctr"/>
        <c:lblOffset val="100"/>
        <c:noMultiLvlLbl val="0"/>
      </c:catAx>
      <c:valAx>
        <c:axId val="40923904"/>
        <c:scaling>
          <c:orientation val="minMax"/>
        </c:scaling>
        <c:delete val="1"/>
        <c:axPos val="b"/>
        <c:numFmt formatCode="0%" sourceLinked="1"/>
        <c:majorTickMark val="out"/>
        <c:minorTickMark val="none"/>
        <c:tickLblPos val="nextTo"/>
        <c:crossAx val="40918016"/>
        <c:crosses val="autoZero"/>
        <c:crossBetween val="between"/>
      </c:valAx>
    </c:plotArea>
    <c:legend>
      <c:legendPos val="r"/>
      <c:layout>
        <c:manualLayout>
          <c:xMode val="edge"/>
          <c:yMode val="edge"/>
          <c:x val="0.84532631056253094"/>
          <c:y val="0.57875074204301569"/>
          <c:w val="0.13215116691494644"/>
          <c:h val="0.1547712926828411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know/Refused</c:v>
                </c:pt>
              </c:strCache>
            </c:strRef>
          </c:cat>
          <c:val>
            <c:numRef>
              <c:f>Sheet1!$B$2:$B$4</c:f>
              <c:numCache>
                <c:formatCode>0%</c:formatCode>
                <c:ptCount val="3"/>
                <c:pt idx="0">
                  <c:v>0.5</c:v>
                </c:pt>
                <c:pt idx="1">
                  <c:v>0.47</c:v>
                </c:pt>
                <c:pt idx="2">
                  <c:v>0.03</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52329441977595"/>
          <c:y val="4.167760858311368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Not too likely</c:v>
                </c:pt>
                <c:pt idx="3">
                  <c:v>Not at all likely</c:v>
                </c:pt>
                <c:pt idx="4">
                  <c:v>Don't know/Refused</c:v>
                </c:pt>
              </c:strCache>
            </c:strRef>
          </c:cat>
          <c:val>
            <c:numRef>
              <c:f>Sheet1!$B$2:$B$6</c:f>
              <c:numCache>
                <c:formatCode>0%</c:formatCode>
                <c:ptCount val="5"/>
                <c:pt idx="0">
                  <c:v>0.08</c:v>
                </c:pt>
                <c:pt idx="1">
                  <c:v>0.18</c:v>
                </c:pt>
                <c:pt idx="2">
                  <c:v>0.34</c:v>
                </c:pt>
                <c:pt idx="3">
                  <c:v>0.36</c:v>
                </c:pt>
                <c:pt idx="4">
                  <c:v>0.03</c:v>
                </c:pt>
              </c:numCache>
            </c:numRef>
          </c:val>
        </c:ser>
        <c:dLbls>
          <c:showLegendKey val="0"/>
          <c:showVal val="0"/>
          <c:showCatName val="0"/>
          <c:showSerName val="0"/>
          <c:showPercent val="0"/>
          <c:showBubbleSize val="0"/>
        </c:dLbls>
        <c:gapWidth val="50"/>
        <c:axId val="39974400"/>
        <c:axId val="39911424"/>
      </c:barChart>
      <c:catAx>
        <c:axId val="39974400"/>
        <c:scaling>
          <c:orientation val="maxMin"/>
        </c:scaling>
        <c:delete val="0"/>
        <c:axPos val="l"/>
        <c:numFmt formatCode="0%" sourceLinked="1"/>
        <c:majorTickMark val="none"/>
        <c:minorTickMark val="none"/>
        <c:tickLblPos val="nextTo"/>
        <c:txPr>
          <a:bodyPr/>
          <a:lstStyle/>
          <a:p>
            <a:pPr algn="r">
              <a:defRPr sz="1600"/>
            </a:pPr>
            <a:endParaRPr lang="en-US"/>
          </a:p>
        </c:txPr>
        <c:crossAx val="39911424"/>
        <c:crosses val="autoZero"/>
        <c:auto val="1"/>
        <c:lblAlgn val="ctr"/>
        <c:lblOffset val="100"/>
        <c:noMultiLvlLbl val="0"/>
      </c:catAx>
      <c:valAx>
        <c:axId val="39911424"/>
        <c:scaling>
          <c:orientation val="minMax"/>
        </c:scaling>
        <c:delete val="1"/>
        <c:axPos val="t"/>
        <c:numFmt formatCode="0%" sourceLinked="1"/>
        <c:majorTickMark val="out"/>
        <c:minorTickMark val="none"/>
        <c:tickLblPos val="nextTo"/>
        <c:crossAx val="39974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710662828472687"/>
          <c:y val="4.167760858311368E-2"/>
          <c:w val="0.43729396096872125"/>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Major impact/effect</c:v>
                </c:pt>
                <c:pt idx="1">
                  <c:v>Would have to make up savings when returned to work</c:v>
                </c:pt>
                <c:pt idx="2">
                  <c:v>Stop/Reduce retirement contribution/unable to save</c:v>
                </c:pt>
                <c:pt idx="3">
                  <c:v>Slight/A little impact/effect</c:v>
                </c:pt>
                <c:pt idx="4">
                  <c:v>Would be unable to retire</c:v>
                </c:pt>
                <c:pt idx="5">
                  <c:v>Dip into savings</c:v>
                </c:pt>
                <c:pt idx="6">
                  <c:v>No effect</c:v>
                </c:pt>
                <c:pt idx="7">
                  <c:v>Don't know/Refused</c:v>
                </c:pt>
              </c:strCache>
            </c:strRef>
          </c:cat>
          <c:val>
            <c:numRef>
              <c:f>Sheet1!$B$2:$B$9</c:f>
              <c:numCache>
                <c:formatCode>0%</c:formatCode>
                <c:ptCount val="8"/>
                <c:pt idx="0">
                  <c:v>0.14000000000000001</c:v>
                </c:pt>
                <c:pt idx="1">
                  <c:v>0.09</c:v>
                </c:pt>
                <c:pt idx="2">
                  <c:v>7.0000000000000007E-2</c:v>
                </c:pt>
                <c:pt idx="3">
                  <c:v>7.0000000000000007E-2</c:v>
                </c:pt>
                <c:pt idx="4">
                  <c:v>7.0000000000000007E-2</c:v>
                </c:pt>
                <c:pt idx="5">
                  <c:v>0.05</c:v>
                </c:pt>
                <c:pt idx="6">
                  <c:v>0.33</c:v>
                </c:pt>
                <c:pt idx="7">
                  <c:v>0.1</c:v>
                </c:pt>
              </c:numCache>
            </c:numRef>
          </c:val>
        </c:ser>
        <c:dLbls>
          <c:showLegendKey val="0"/>
          <c:showVal val="0"/>
          <c:showCatName val="0"/>
          <c:showSerName val="0"/>
          <c:showPercent val="0"/>
          <c:showBubbleSize val="0"/>
        </c:dLbls>
        <c:gapWidth val="50"/>
        <c:axId val="131118976"/>
        <c:axId val="131120512"/>
      </c:barChart>
      <c:catAx>
        <c:axId val="131118976"/>
        <c:scaling>
          <c:orientation val="maxMin"/>
        </c:scaling>
        <c:delete val="0"/>
        <c:axPos val="l"/>
        <c:numFmt formatCode="0%" sourceLinked="1"/>
        <c:majorTickMark val="none"/>
        <c:minorTickMark val="none"/>
        <c:tickLblPos val="nextTo"/>
        <c:txPr>
          <a:bodyPr/>
          <a:lstStyle/>
          <a:p>
            <a:pPr algn="r">
              <a:defRPr sz="1400"/>
            </a:pPr>
            <a:endParaRPr lang="en-US"/>
          </a:p>
        </c:txPr>
        <c:crossAx val="131120512"/>
        <c:crosses val="autoZero"/>
        <c:auto val="1"/>
        <c:lblAlgn val="ctr"/>
        <c:lblOffset val="100"/>
        <c:noMultiLvlLbl val="0"/>
      </c:catAx>
      <c:valAx>
        <c:axId val="131120512"/>
        <c:scaling>
          <c:orientation val="minMax"/>
        </c:scaling>
        <c:delete val="1"/>
        <c:axPos val="t"/>
        <c:numFmt formatCode="0%" sourceLinked="1"/>
        <c:majorTickMark val="out"/>
        <c:minorTickMark val="none"/>
        <c:tickLblPos val="nextTo"/>
        <c:crossAx val="13111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87306485597"/>
          <c:y val="0.20686135471338984"/>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dLblPos val="outEnd"/>
              <c:showLegendKey val="0"/>
              <c:showVal val="1"/>
              <c:showCatName val="1"/>
              <c:showSerName val="0"/>
              <c:showPercent val="0"/>
              <c:showBubbleSize val="0"/>
            </c:dLbl>
            <c:txPr>
              <a:bodyPr/>
              <a:lstStyle/>
              <a:p>
                <a:pPr>
                  <a:defRPr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0.71</c:v>
                </c:pt>
                <c:pt idx="1">
                  <c:v>0.27</c:v>
                </c:pt>
                <c:pt idx="2">
                  <c:v>0.02</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1724137931034482E-2"/>
          <c:y val="0.12800204209379334"/>
          <c:w val="0.90086206896551724"/>
          <c:h val="0.70972467475261103"/>
        </c:manualLayout>
      </c:layout>
      <c:barChart>
        <c:barDir val="col"/>
        <c:grouping val="percentStacked"/>
        <c:varyColors val="0"/>
        <c:ser>
          <c:idx val="0"/>
          <c:order val="0"/>
          <c:tx>
            <c:strRef>
              <c:f>Sheet1!$A$2</c:f>
              <c:strCache>
                <c:ptCount val="1"/>
                <c:pt idx="0">
                  <c:v>Very Confident</c:v>
                </c:pt>
              </c:strCache>
            </c:strRef>
          </c:tx>
          <c:spPr>
            <a:solidFill>
              <a:schemeClr val="tx2">
                <a:lumMod val="75000"/>
              </a:schemeClr>
            </a:solidFill>
          </c:spPr>
          <c:invertIfNegative val="0"/>
          <c:dPt>
            <c:idx val="1"/>
            <c:invertIfNegative val="0"/>
            <c:bubble3D val="0"/>
          </c:dPt>
          <c:dPt>
            <c:idx val="2"/>
            <c:invertIfNegative val="0"/>
            <c:bubble3D val="0"/>
          </c:dPt>
          <c:dPt>
            <c:idx val="3"/>
            <c:invertIfNegative val="0"/>
            <c:bubble3D val="0"/>
          </c:dPt>
          <c:dPt>
            <c:idx val="4"/>
            <c:invertIfNegative val="0"/>
            <c:bubble3D val="0"/>
          </c:dPt>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Sheet1!$B$1:$H$1</c:f>
              <c:strCache>
                <c:ptCount val="7"/>
                <c:pt idx="0">
                  <c:v>2013</c:v>
                </c:pt>
                <c:pt idx="1">
                  <c:v>2014</c:v>
                </c:pt>
                <c:pt idx="2">
                  <c:v>2015</c:v>
                </c:pt>
                <c:pt idx="3">
                  <c:v>Column1</c:v>
                </c:pt>
                <c:pt idx="4">
                  <c:v>20132</c:v>
                </c:pt>
                <c:pt idx="5">
                  <c:v>20142</c:v>
                </c:pt>
                <c:pt idx="6">
                  <c:v>20152</c:v>
                </c:pt>
              </c:strCache>
            </c:strRef>
          </c:cat>
          <c:val>
            <c:numRef>
              <c:f>Sheet1!$B$2:$H$2</c:f>
              <c:numCache>
                <c:formatCode>0%</c:formatCode>
                <c:ptCount val="7"/>
                <c:pt idx="0">
                  <c:v>0.14000000000000001</c:v>
                </c:pt>
                <c:pt idx="1">
                  <c:v>0.24</c:v>
                </c:pt>
                <c:pt idx="2">
                  <c:v>0.28000000000000003</c:v>
                </c:pt>
                <c:pt idx="4">
                  <c:v>0.1</c:v>
                </c:pt>
                <c:pt idx="5">
                  <c:v>0.09</c:v>
                </c:pt>
                <c:pt idx="6">
                  <c:v>0.12</c:v>
                </c:pt>
              </c:numCache>
            </c:numRef>
          </c:val>
        </c:ser>
        <c:ser>
          <c:idx val="1"/>
          <c:order val="1"/>
          <c:tx>
            <c:strRef>
              <c:f>Sheet1!$A$3</c:f>
              <c:strCache>
                <c:ptCount val="1"/>
                <c:pt idx="0">
                  <c:v>Somewhat Confident</c:v>
                </c:pt>
              </c:strCache>
            </c:strRef>
          </c:tx>
          <c:spPr>
            <a:solidFill>
              <a:schemeClr val="tx2"/>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Sheet1!$B$1:$H$1</c:f>
              <c:strCache>
                <c:ptCount val="7"/>
                <c:pt idx="0">
                  <c:v>2013</c:v>
                </c:pt>
                <c:pt idx="1">
                  <c:v>2014</c:v>
                </c:pt>
                <c:pt idx="2">
                  <c:v>2015</c:v>
                </c:pt>
                <c:pt idx="3">
                  <c:v>Column1</c:v>
                </c:pt>
                <c:pt idx="4">
                  <c:v>20132</c:v>
                </c:pt>
                <c:pt idx="5">
                  <c:v>20142</c:v>
                </c:pt>
                <c:pt idx="6">
                  <c:v>20152</c:v>
                </c:pt>
              </c:strCache>
            </c:strRef>
          </c:cat>
          <c:val>
            <c:numRef>
              <c:f>Sheet1!$B$3:$H$3</c:f>
              <c:numCache>
                <c:formatCode>0%</c:formatCode>
                <c:ptCount val="7"/>
                <c:pt idx="0">
                  <c:v>0.46</c:v>
                </c:pt>
                <c:pt idx="1">
                  <c:v>0.48</c:v>
                </c:pt>
                <c:pt idx="2">
                  <c:v>0.43</c:v>
                </c:pt>
                <c:pt idx="4">
                  <c:v>0.19</c:v>
                </c:pt>
                <c:pt idx="5">
                  <c:v>0.19</c:v>
                </c:pt>
                <c:pt idx="6">
                  <c:v>0.21</c:v>
                </c:pt>
              </c:numCache>
            </c:numRef>
          </c:val>
        </c:ser>
        <c:ser>
          <c:idx val="2"/>
          <c:order val="2"/>
          <c:tx>
            <c:strRef>
              <c:f>Sheet1!$A$4</c:f>
              <c:strCache>
                <c:ptCount val="1"/>
                <c:pt idx="0">
                  <c:v>Not Too Confident</c:v>
                </c:pt>
              </c:strCache>
            </c:strRef>
          </c:tx>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Sheet1!$B$1:$H$1</c:f>
              <c:strCache>
                <c:ptCount val="7"/>
                <c:pt idx="0">
                  <c:v>2013</c:v>
                </c:pt>
                <c:pt idx="1">
                  <c:v>2014</c:v>
                </c:pt>
                <c:pt idx="2">
                  <c:v>2015</c:v>
                </c:pt>
                <c:pt idx="3">
                  <c:v>Column1</c:v>
                </c:pt>
                <c:pt idx="4">
                  <c:v>20132</c:v>
                </c:pt>
                <c:pt idx="5">
                  <c:v>20142</c:v>
                </c:pt>
                <c:pt idx="6">
                  <c:v>20152</c:v>
                </c:pt>
              </c:strCache>
            </c:strRef>
          </c:cat>
          <c:val>
            <c:numRef>
              <c:f>Sheet1!$B$4:$H$4</c:f>
              <c:numCache>
                <c:formatCode>0%</c:formatCode>
                <c:ptCount val="7"/>
                <c:pt idx="0">
                  <c:v>0.18</c:v>
                </c:pt>
                <c:pt idx="1">
                  <c:v>0.17</c:v>
                </c:pt>
                <c:pt idx="2">
                  <c:v>0.14000000000000001</c:v>
                </c:pt>
                <c:pt idx="4">
                  <c:v>0.26</c:v>
                </c:pt>
                <c:pt idx="5">
                  <c:v>0.23</c:v>
                </c:pt>
                <c:pt idx="6">
                  <c:v>0.21</c:v>
                </c:pt>
              </c:numCache>
            </c:numRef>
          </c:val>
        </c:ser>
        <c:ser>
          <c:idx val="3"/>
          <c:order val="3"/>
          <c:tx>
            <c:strRef>
              <c:f>Sheet1!$A$5</c:f>
              <c:strCache>
                <c:ptCount val="1"/>
                <c:pt idx="0">
                  <c:v>Not at All Confident</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Sheet1!$B$1:$H$1</c:f>
              <c:strCache>
                <c:ptCount val="7"/>
                <c:pt idx="0">
                  <c:v>2013</c:v>
                </c:pt>
                <c:pt idx="1">
                  <c:v>2014</c:v>
                </c:pt>
                <c:pt idx="2">
                  <c:v>2015</c:v>
                </c:pt>
                <c:pt idx="3">
                  <c:v>Column1</c:v>
                </c:pt>
                <c:pt idx="4">
                  <c:v>20132</c:v>
                </c:pt>
                <c:pt idx="5">
                  <c:v>20142</c:v>
                </c:pt>
                <c:pt idx="6">
                  <c:v>20152</c:v>
                </c:pt>
              </c:strCache>
            </c:strRef>
          </c:cat>
          <c:val>
            <c:numRef>
              <c:f>Sheet1!$B$5:$H$5</c:f>
              <c:numCache>
                <c:formatCode>0%</c:formatCode>
                <c:ptCount val="7"/>
                <c:pt idx="0">
                  <c:v>0.21</c:v>
                </c:pt>
                <c:pt idx="1">
                  <c:v>0.11</c:v>
                </c:pt>
                <c:pt idx="2">
                  <c:v>0.14000000000000001</c:v>
                </c:pt>
                <c:pt idx="4">
                  <c:v>0.44</c:v>
                </c:pt>
                <c:pt idx="5">
                  <c:v>0.46</c:v>
                </c:pt>
                <c:pt idx="6">
                  <c:v>0.44</c:v>
                </c:pt>
              </c:numCache>
            </c:numRef>
          </c:val>
        </c:ser>
        <c:ser>
          <c:idx val="4"/>
          <c:order val="4"/>
          <c:tx>
            <c:strRef>
              <c:f>Sheet1!$A$6</c:f>
              <c:strCache>
                <c:ptCount val="1"/>
                <c:pt idx="0">
                  <c:v>Don't Know/Refused</c:v>
                </c:pt>
              </c:strCache>
            </c:strRef>
          </c:tx>
          <c:spPr>
            <a:solidFill>
              <a:schemeClr val="tx1">
                <a:lumMod val="50000"/>
                <a:lumOff val="50000"/>
              </a:schemeClr>
            </a:solidFill>
          </c:spPr>
          <c:invertIfNegative val="0"/>
          <c:cat>
            <c:strRef>
              <c:f>Sheet1!$B$1:$H$1</c:f>
              <c:strCache>
                <c:ptCount val="7"/>
                <c:pt idx="0">
                  <c:v>2013</c:v>
                </c:pt>
                <c:pt idx="1">
                  <c:v>2014</c:v>
                </c:pt>
                <c:pt idx="2">
                  <c:v>2015</c:v>
                </c:pt>
                <c:pt idx="3">
                  <c:v>Column1</c:v>
                </c:pt>
                <c:pt idx="4">
                  <c:v>20132</c:v>
                </c:pt>
                <c:pt idx="5">
                  <c:v>20142</c:v>
                </c:pt>
                <c:pt idx="6">
                  <c:v>20152</c:v>
                </c:pt>
              </c:strCache>
            </c:strRef>
          </c:cat>
          <c:val>
            <c:numRef>
              <c:f>Sheet1!$B$6:$H$6</c:f>
              <c:numCache>
                <c:formatCode>0%</c:formatCode>
                <c:ptCount val="7"/>
                <c:pt idx="0">
                  <c:v>0.01</c:v>
                </c:pt>
                <c:pt idx="1">
                  <c:v>0.01</c:v>
                </c:pt>
                <c:pt idx="2">
                  <c:v>0.01</c:v>
                </c:pt>
                <c:pt idx="4">
                  <c:v>0.01</c:v>
                </c:pt>
                <c:pt idx="5">
                  <c:v>0.03</c:v>
                </c:pt>
                <c:pt idx="6">
                  <c:v>0.03</c:v>
                </c:pt>
              </c:numCache>
            </c:numRef>
          </c:val>
        </c:ser>
        <c:dLbls>
          <c:showLegendKey val="0"/>
          <c:showVal val="0"/>
          <c:showCatName val="0"/>
          <c:showSerName val="0"/>
          <c:showPercent val="0"/>
          <c:showBubbleSize val="0"/>
        </c:dLbls>
        <c:gapWidth val="69"/>
        <c:overlap val="100"/>
        <c:axId val="4494464"/>
        <c:axId val="4496000"/>
      </c:barChart>
      <c:catAx>
        <c:axId val="4494464"/>
        <c:scaling>
          <c:orientation val="minMax"/>
        </c:scaling>
        <c:delete val="0"/>
        <c:axPos val="b"/>
        <c:majorTickMark val="none"/>
        <c:minorTickMark val="none"/>
        <c:tickLblPos val="none"/>
        <c:txPr>
          <a:bodyPr/>
          <a:lstStyle/>
          <a:p>
            <a:pPr>
              <a:defRPr sz="1600"/>
            </a:pPr>
            <a:endParaRPr lang="en-US"/>
          </a:p>
        </c:txPr>
        <c:crossAx val="4496000"/>
        <c:crosses val="autoZero"/>
        <c:auto val="1"/>
        <c:lblAlgn val="ctr"/>
        <c:lblOffset val="100"/>
        <c:noMultiLvlLbl val="0"/>
      </c:catAx>
      <c:valAx>
        <c:axId val="4496000"/>
        <c:scaling>
          <c:orientation val="minMax"/>
        </c:scaling>
        <c:delete val="1"/>
        <c:axPos val="l"/>
        <c:numFmt formatCode="0%" sourceLinked="1"/>
        <c:majorTickMark val="out"/>
        <c:minorTickMark val="none"/>
        <c:tickLblPos val="nextTo"/>
        <c:crossAx val="4494464"/>
        <c:crosses val="autoZero"/>
        <c:crossBetween val="between"/>
      </c:valAx>
    </c:plotArea>
    <c:legend>
      <c:legendPos val="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Lbls>
            <c:dLbl>
              <c:idx val="0"/>
              <c:layout/>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0.83</c:v>
                </c:pt>
                <c:pt idx="1">
                  <c:v>0.17</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00477973457837"/>
          <c:y val="4.1677735572184786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9"/>
                <c:pt idx="0">
                  <c:v>5% or less</c:v>
                </c:pt>
                <c:pt idx="1">
                  <c:v>6% to 9%</c:v>
                </c:pt>
                <c:pt idx="2">
                  <c:v>10% to 19%</c:v>
                </c:pt>
                <c:pt idx="3">
                  <c:v>15% to 19%</c:v>
                </c:pt>
                <c:pt idx="4">
                  <c:v>20% or more</c:v>
                </c:pt>
                <c:pt idx="5">
                  <c:v>Already at plan/legal maximum</c:v>
                </c:pt>
                <c:pt idx="6">
                  <c:v>Immediately/before first increase</c:v>
                </c:pt>
                <c:pt idx="7">
                  <c:v>Depends on circumstances/finances</c:v>
                </c:pt>
                <c:pt idx="8">
                  <c:v>Don't know</c:v>
                </c:pt>
              </c:strCache>
            </c:strRef>
          </c:cat>
          <c:val>
            <c:numRef>
              <c:f>Sheet1!$B$2:$B$10</c:f>
              <c:numCache>
                <c:formatCode>0%</c:formatCode>
                <c:ptCount val="9"/>
                <c:pt idx="0">
                  <c:v>0.04</c:v>
                </c:pt>
                <c:pt idx="1">
                  <c:v>0.24</c:v>
                </c:pt>
                <c:pt idx="2">
                  <c:v>0.24</c:v>
                </c:pt>
                <c:pt idx="3">
                  <c:v>0.11</c:v>
                </c:pt>
                <c:pt idx="4">
                  <c:v>0.11</c:v>
                </c:pt>
                <c:pt idx="5">
                  <c:v>0.04</c:v>
                </c:pt>
                <c:pt idx="6">
                  <c:v>0.02</c:v>
                </c:pt>
                <c:pt idx="7">
                  <c:v>0.06</c:v>
                </c:pt>
                <c:pt idx="8">
                  <c:v>0.13</c:v>
                </c:pt>
              </c:numCache>
            </c:numRef>
          </c:val>
        </c:ser>
        <c:dLbls>
          <c:showLegendKey val="0"/>
          <c:showVal val="0"/>
          <c:showCatName val="0"/>
          <c:showSerName val="0"/>
          <c:showPercent val="0"/>
          <c:showBubbleSize val="0"/>
        </c:dLbls>
        <c:gapWidth val="50"/>
        <c:axId val="41384192"/>
        <c:axId val="41385984"/>
      </c:barChart>
      <c:catAx>
        <c:axId val="41384192"/>
        <c:scaling>
          <c:orientation val="maxMin"/>
        </c:scaling>
        <c:delete val="0"/>
        <c:axPos val="l"/>
        <c:numFmt formatCode="0%" sourceLinked="1"/>
        <c:majorTickMark val="none"/>
        <c:minorTickMark val="none"/>
        <c:tickLblPos val="nextTo"/>
        <c:txPr>
          <a:bodyPr/>
          <a:lstStyle/>
          <a:p>
            <a:pPr algn="r">
              <a:defRPr sz="1600"/>
            </a:pPr>
            <a:endParaRPr lang="en-US"/>
          </a:p>
        </c:txPr>
        <c:crossAx val="41385984"/>
        <c:crosses val="autoZero"/>
        <c:auto val="1"/>
        <c:lblAlgn val="ctr"/>
        <c:lblOffset val="100"/>
        <c:noMultiLvlLbl val="0"/>
      </c:catAx>
      <c:valAx>
        <c:axId val="41385984"/>
        <c:scaling>
          <c:orientation val="minMax"/>
        </c:scaling>
        <c:delete val="1"/>
        <c:axPos val="t"/>
        <c:numFmt formatCode="0%" sourceLinked="1"/>
        <c:majorTickMark val="out"/>
        <c:minorTickMark val="none"/>
        <c:tickLblPos val="nextTo"/>
        <c:crossAx val="41384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00477973457837"/>
          <c:y val="4.1677735572184786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Stop the contribution all together</c:v>
                </c:pt>
                <c:pt idx="1">
                  <c:v>Reduce the contribution</c:v>
                </c:pt>
                <c:pt idx="2">
                  <c:v>Continue the contribution at 3%</c:v>
                </c:pt>
                <c:pt idx="3">
                  <c:v>Raise the contribution</c:v>
                </c:pt>
                <c:pt idx="4">
                  <c:v>Don't know/Refused</c:v>
                </c:pt>
              </c:strCache>
            </c:strRef>
          </c:cat>
          <c:val>
            <c:numRef>
              <c:f>Sheet1!$B$2:$B$6</c:f>
              <c:numCache>
                <c:formatCode>0%</c:formatCode>
                <c:ptCount val="5"/>
                <c:pt idx="0">
                  <c:v>0.04</c:v>
                </c:pt>
                <c:pt idx="1">
                  <c:v>0.04</c:v>
                </c:pt>
                <c:pt idx="2">
                  <c:v>0.39</c:v>
                </c:pt>
                <c:pt idx="3">
                  <c:v>0.5</c:v>
                </c:pt>
                <c:pt idx="4">
                  <c:v>0.02</c:v>
                </c:pt>
              </c:numCache>
            </c:numRef>
          </c:val>
        </c:ser>
        <c:dLbls>
          <c:showLegendKey val="0"/>
          <c:showVal val="0"/>
          <c:showCatName val="0"/>
          <c:showSerName val="0"/>
          <c:showPercent val="0"/>
          <c:showBubbleSize val="0"/>
        </c:dLbls>
        <c:gapWidth val="50"/>
        <c:axId val="41329792"/>
        <c:axId val="41331328"/>
      </c:barChart>
      <c:catAx>
        <c:axId val="41329792"/>
        <c:scaling>
          <c:orientation val="maxMin"/>
        </c:scaling>
        <c:delete val="0"/>
        <c:axPos val="l"/>
        <c:numFmt formatCode="0%" sourceLinked="1"/>
        <c:majorTickMark val="none"/>
        <c:minorTickMark val="none"/>
        <c:tickLblPos val="nextTo"/>
        <c:txPr>
          <a:bodyPr/>
          <a:lstStyle/>
          <a:p>
            <a:pPr algn="r">
              <a:defRPr sz="1600"/>
            </a:pPr>
            <a:endParaRPr lang="en-US"/>
          </a:p>
        </c:txPr>
        <c:crossAx val="41331328"/>
        <c:crosses val="autoZero"/>
        <c:auto val="1"/>
        <c:lblAlgn val="ctr"/>
        <c:lblOffset val="100"/>
        <c:noMultiLvlLbl val="0"/>
      </c:catAx>
      <c:valAx>
        <c:axId val="41331328"/>
        <c:scaling>
          <c:orientation val="minMax"/>
        </c:scaling>
        <c:delete val="1"/>
        <c:axPos val="t"/>
        <c:numFmt formatCode="0%" sourceLinked="1"/>
        <c:majorTickMark val="out"/>
        <c:minorTickMark val="none"/>
        <c:tickLblPos val="nextTo"/>
        <c:crossAx val="41329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00477973457837"/>
          <c:y val="4.1677735572184786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Stop the contribution all together</c:v>
                </c:pt>
                <c:pt idx="1">
                  <c:v>Reduce the contribution</c:v>
                </c:pt>
                <c:pt idx="2">
                  <c:v>Continue the contribution at 6%</c:v>
                </c:pt>
                <c:pt idx="3">
                  <c:v>Raise the contribution</c:v>
                </c:pt>
                <c:pt idx="4">
                  <c:v>Don't know/Refused</c:v>
                </c:pt>
              </c:strCache>
            </c:strRef>
          </c:cat>
          <c:val>
            <c:numRef>
              <c:f>Sheet1!$B$2:$B$6</c:f>
              <c:numCache>
                <c:formatCode>0%</c:formatCode>
                <c:ptCount val="5"/>
                <c:pt idx="0">
                  <c:v>0.03</c:v>
                </c:pt>
                <c:pt idx="1">
                  <c:v>0.2</c:v>
                </c:pt>
                <c:pt idx="2">
                  <c:v>0.44</c:v>
                </c:pt>
                <c:pt idx="3">
                  <c:v>0.3</c:v>
                </c:pt>
                <c:pt idx="4">
                  <c:v>0.02</c:v>
                </c:pt>
              </c:numCache>
            </c:numRef>
          </c:val>
        </c:ser>
        <c:dLbls>
          <c:showLegendKey val="0"/>
          <c:showVal val="0"/>
          <c:showCatName val="0"/>
          <c:showSerName val="0"/>
          <c:showPercent val="0"/>
          <c:showBubbleSize val="0"/>
        </c:dLbls>
        <c:gapWidth val="50"/>
        <c:axId val="41879040"/>
        <c:axId val="41880576"/>
      </c:barChart>
      <c:catAx>
        <c:axId val="41879040"/>
        <c:scaling>
          <c:orientation val="maxMin"/>
        </c:scaling>
        <c:delete val="0"/>
        <c:axPos val="l"/>
        <c:numFmt formatCode="0%" sourceLinked="1"/>
        <c:majorTickMark val="none"/>
        <c:minorTickMark val="none"/>
        <c:tickLblPos val="nextTo"/>
        <c:txPr>
          <a:bodyPr/>
          <a:lstStyle/>
          <a:p>
            <a:pPr algn="r">
              <a:defRPr sz="1600"/>
            </a:pPr>
            <a:endParaRPr lang="en-US"/>
          </a:p>
        </c:txPr>
        <c:crossAx val="41880576"/>
        <c:crosses val="autoZero"/>
        <c:auto val="1"/>
        <c:lblAlgn val="ctr"/>
        <c:lblOffset val="100"/>
        <c:noMultiLvlLbl val="0"/>
      </c:catAx>
      <c:valAx>
        <c:axId val="41880576"/>
        <c:scaling>
          <c:orientation val="minMax"/>
        </c:scaling>
        <c:delete val="1"/>
        <c:axPos val="t"/>
        <c:numFmt formatCode="0%" sourceLinked="1"/>
        <c:majorTickMark val="out"/>
        <c:minorTickMark val="none"/>
        <c:tickLblPos val="nextTo"/>
        <c:crossAx val="41879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492748933246"/>
          <c:y val="0.12872970944443343"/>
          <c:w val="0.57107651884032551"/>
          <c:h val="0.72646006673154007"/>
        </c:manualLayout>
      </c:layout>
      <c:pieChart>
        <c:varyColors val="1"/>
        <c:ser>
          <c:idx val="0"/>
          <c:order val="0"/>
          <c:tx>
            <c:strRef>
              <c:f>Sheet1!$B$1</c:f>
              <c:strCache>
                <c:ptCount val="1"/>
                <c:pt idx="0">
                  <c:v>Column1</c:v>
                </c:pt>
              </c:strCache>
            </c:strRef>
          </c:tx>
          <c:spPr>
            <a:solidFill>
              <a:schemeClr val="accent1">
                <a:lumMod val="50000"/>
              </a:schemeClr>
            </a:solidFill>
          </c:spPr>
          <c:dPt>
            <c:idx val="0"/>
            <c:bubble3D val="0"/>
            <c:spPr>
              <a:solidFill>
                <a:schemeClr val="accent1">
                  <a:lumMod val="75000"/>
                </a:schemeClr>
              </a:solidFill>
            </c:spPr>
          </c:dPt>
          <c:dPt>
            <c:idx val="1"/>
            <c:bubble3D val="0"/>
            <c:spPr>
              <a:solidFill>
                <a:schemeClr val="accent2"/>
              </a:solidFill>
            </c:spPr>
          </c:dPt>
          <c:dPt>
            <c:idx val="2"/>
            <c:bubble3D val="0"/>
            <c:spPr>
              <a:solidFill>
                <a:schemeClr val="tx1">
                  <a:lumMod val="50000"/>
                  <a:lumOff val="50000"/>
                </a:schemeClr>
              </a:solidFill>
            </c:spPr>
          </c:dPt>
          <c:dLbls>
            <c:dLbl>
              <c:idx val="0"/>
              <c:layout/>
              <c:dLblPos val="outEnd"/>
              <c:showLegendKey val="0"/>
              <c:showVal val="1"/>
              <c:showCatName val="1"/>
              <c:showSerName val="0"/>
              <c:showPercent val="0"/>
              <c:showBubbleSize val="0"/>
            </c:dLbl>
            <c:txPr>
              <a:bodyPr/>
              <a:lstStyle/>
              <a:p>
                <a:pPr>
                  <a:defRPr sz="1600" b="0">
                    <a:solidFill>
                      <a:schemeClr val="tx1"/>
                    </a:solidFill>
                  </a:defRPr>
                </a:pPr>
                <a:endParaRPr lang="en-US"/>
              </a:p>
            </c:txPr>
            <c:dLblPos val="outEnd"/>
            <c:showLegendKey val="0"/>
            <c:showVal val="1"/>
            <c:showCatName val="1"/>
            <c:showSerName val="0"/>
            <c:showPercent val="0"/>
            <c:showBubbleSize val="0"/>
            <c:separator>
</c:separator>
            <c:showLeaderLines val="0"/>
          </c:dLbls>
          <c:cat>
            <c:strRef>
              <c:f>Sheet1!$A$2:$A$4</c:f>
              <c:strCache>
                <c:ptCount val="3"/>
                <c:pt idx="0">
                  <c:v>Yes</c:v>
                </c:pt>
                <c:pt idx="1">
                  <c:v>No</c:v>
                </c:pt>
                <c:pt idx="2">
                  <c:v>Don't know/Not sure</c:v>
                </c:pt>
              </c:strCache>
            </c:strRef>
          </c:cat>
          <c:val>
            <c:numRef>
              <c:f>Sheet1!$B$2:$B$4</c:f>
              <c:numCache>
                <c:formatCode>0%</c:formatCode>
                <c:ptCount val="3"/>
                <c:pt idx="0">
                  <c:v>0.64</c:v>
                </c:pt>
                <c:pt idx="1">
                  <c:v>0.32</c:v>
                </c:pt>
                <c:pt idx="2">
                  <c:v>0.04</c:v>
                </c:pt>
              </c:numCache>
            </c:numRef>
          </c:val>
        </c:ser>
        <c:dLbls>
          <c:showLegendKey val="0"/>
          <c:showVal val="0"/>
          <c:showCatName val="0"/>
          <c:showSerName val="0"/>
          <c:showPercent val="0"/>
          <c:showBubbleSize val="0"/>
          <c:showLeaderLines val="0"/>
        </c:dLbls>
        <c:firstSliceAng val="318"/>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00477973457837"/>
          <c:y val="4.1677735572184786E-2"/>
          <c:w val="0.4048865046665186"/>
          <c:h val="0.93125000000000002"/>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Very useful</c:v>
                </c:pt>
                <c:pt idx="1">
                  <c:v>Somewhat useful</c:v>
                </c:pt>
                <c:pt idx="2">
                  <c:v>Not too useful</c:v>
                </c:pt>
                <c:pt idx="3">
                  <c:v>Not at all useful</c:v>
                </c:pt>
                <c:pt idx="4">
                  <c:v>Don't know/Refused</c:v>
                </c:pt>
              </c:strCache>
            </c:strRef>
          </c:cat>
          <c:val>
            <c:numRef>
              <c:f>Sheet1!$B$2:$B$6</c:f>
              <c:numCache>
                <c:formatCode>0%</c:formatCode>
                <c:ptCount val="5"/>
                <c:pt idx="0">
                  <c:v>0.51</c:v>
                </c:pt>
                <c:pt idx="1">
                  <c:v>0.37</c:v>
                </c:pt>
                <c:pt idx="2">
                  <c:v>0.06</c:v>
                </c:pt>
                <c:pt idx="3">
                  <c:v>0.05</c:v>
                </c:pt>
                <c:pt idx="4">
                  <c:v>0.01</c:v>
                </c:pt>
              </c:numCache>
            </c:numRef>
          </c:val>
        </c:ser>
        <c:dLbls>
          <c:showLegendKey val="0"/>
          <c:showVal val="0"/>
          <c:showCatName val="0"/>
          <c:showSerName val="0"/>
          <c:showPercent val="0"/>
          <c:showBubbleSize val="0"/>
        </c:dLbls>
        <c:gapWidth val="50"/>
        <c:axId val="42340352"/>
        <c:axId val="42341888"/>
      </c:barChart>
      <c:catAx>
        <c:axId val="42340352"/>
        <c:scaling>
          <c:orientation val="maxMin"/>
        </c:scaling>
        <c:delete val="0"/>
        <c:axPos val="l"/>
        <c:numFmt formatCode="0%" sourceLinked="1"/>
        <c:majorTickMark val="none"/>
        <c:minorTickMark val="none"/>
        <c:tickLblPos val="nextTo"/>
        <c:txPr>
          <a:bodyPr/>
          <a:lstStyle/>
          <a:p>
            <a:pPr algn="r">
              <a:defRPr sz="1600"/>
            </a:pPr>
            <a:endParaRPr lang="en-US"/>
          </a:p>
        </c:txPr>
        <c:crossAx val="42341888"/>
        <c:crosses val="autoZero"/>
        <c:auto val="1"/>
        <c:lblAlgn val="ctr"/>
        <c:lblOffset val="100"/>
        <c:noMultiLvlLbl val="0"/>
      </c:catAx>
      <c:valAx>
        <c:axId val="42341888"/>
        <c:scaling>
          <c:orientation val="minMax"/>
        </c:scaling>
        <c:delete val="1"/>
        <c:axPos val="t"/>
        <c:numFmt formatCode="0%" sourceLinked="1"/>
        <c:majorTickMark val="out"/>
        <c:minorTickMark val="none"/>
        <c:tickLblPos val="nextTo"/>
        <c:crossAx val="42340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Respondent</c:v>
                </c:pt>
              </c:strCache>
            </c:strRef>
          </c:tx>
          <c:dLbls>
            <c:txPr>
              <a:bodyPr/>
              <a:lstStyle/>
              <a:p>
                <a:pPr>
                  <a:defRPr sz="1700">
                    <a:solidFill>
                      <a:schemeClr val="tx1"/>
                    </a:solidFill>
                  </a:defRPr>
                </a:pPr>
                <a:endParaRPr lang="en-US"/>
              </a:p>
            </c:txPr>
            <c:dLblPos val="b"/>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0.32</c:v>
                </c:pt>
                <c:pt idx="1">
                  <c:v>0.31</c:v>
                </c:pt>
                <c:pt idx="2">
                  <c:v>0.32</c:v>
                </c:pt>
                <c:pt idx="3">
                  <c:v>0.28999999999999998</c:v>
                </c:pt>
                <c:pt idx="4">
                  <c:v>0.33</c:v>
                </c:pt>
                <c:pt idx="5">
                  <c:v>0.42</c:v>
                </c:pt>
                <c:pt idx="6">
                  <c:v>0.45</c:v>
                </c:pt>
                <c:pt idx="7">
                  <c:v>0.51</c:v>
                </c:pt>
                <c:pt idx="8">
                  <c:v>0.39</c:v>
                </c:pt>
                <c:pt idx="9">
                  <c:v>0.32</c:v>
                </c:pt>
                <c:pt idx="10">
                  <c:v>0.37</c:v>
                </c:pt>
              </c:numCache>
            </c:numRef>
          </c:val>
          <c:smooth val="0"/>
        </c:ser>
        <c:ser>
          <c:idx val="1"/>
          <c:order val="1"/>
          <c:tx>
            <c:strRef>
              <c:f>Sheet1!$C$1</c:f>
              <c:strCache>
                <c:ptCount val="1"/>
                <c:pt idx="0">
                  <c:v>Respondent and/or Spouse</c:v>
                </c:pt>
              </c:strCache>
            </c:strRef>
          </c:tx>
          <c:dLbls>
            <c:txPr>
              <a:bodyPr/>
              <a:lstStyle/>
              <a:p>
                <a:pPr>
                  <a:defRPr sz="1700"/>
                </a:pPr>
                <a:endParaRPr lang="en-US"/>
              </a:p>
            </c:txPr>
            <c:dLblPos val="t"/>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General</c:formatCode>
                <c:ptCount val="23"/>
                <c:pt idx="6" formatCode="0%">
                  <c:v>0.48</c:v>
                </c:pt>
                <c:pt idx="7" formatCode="0%">
                  <c:v>0.53</c:v>
                </c:pt>
                <c:pt idx="8" formatCode="0%">
                  <c:v>0.44</c:v>
                </c:pt>
                <c:pt idx="9" formatCode="0%">
                  <c:v>0.38</c:v>
                </c:pt>
                <c:pt idx="10" formatCode="0%">
                  <c:v>0.43</c:v>
                </c:pt>
                <c:pt idx="11" formatCode="0%">
                  <c:v>0.42</c:v>
                </c:pt>
                <c:pt idx="12" formatCode="0%">
                  <c:v>0.42</c:v>
                </c:pt>
                <c:pt idx="13" formatCode="0%">
                  <c:v>0.42</c:v>
                </c:pt>
                <c:pt idx="14" formatCode="0%">
                  <c:v>0.43</c:v>
                </c:pt>
                <c:pt idx="15" formatCode="0%">
                  <c:v>0.47</c:v>
                </c:pt>
                <c:pt idx="16" formatCode="0%">
                  <c:v>0.44</c:v>
                </c:pt>
                <c:pt idx="17" formatCode="0%">
                  <c:v>0.46</c:v>
                </c:pt>
                <c:pt idx="18" formatCode="0%">
                  <c:v>0.42</c:v>
                </c:pt>
                <c:pt idx="19" formatCode="0%">
                  <c:v>0.42</c:v>
                </c:pt>
                <c:pt idx="20" formatCode="0%">
                  <c:v>0.46</c:v>
                </c:pt>
                <c:pt idx="21" formatCode="0%">
                  <c:v>0.44</c:v>
                </c:pt>
                <c:pt idx="22" formatCode="0%">
                  <c:v>0.48</c:v>
                </c:pt>
              </c:numCache>
            </c:numRef>
          </c:val>
          <c:smooth val="0"/>
        </c:ser>
        <c:dLbls>
          <c:showLegendKey val="0"/>
          <c:showVal val="0"/>
          <c:showCatName val="0"/>
          <c:showSerName val="0"/>
          <c:showPercent val="0"/>
          <c:showBubbleSize val="0"/>
        </c:dLbls>
        <c:marker val="1"/>
        <c:smooth val="0"/>
        <c:axId val="135209344"/>
        <c:axId val="135210880"/>
      </c:lineChart>
      <c:catAx>
        <c:axId val="135209344"/>
        <c:scaling>
          <c:orientation val="minMax"/>
        </c:scaling>
        <c:delete val="0"/>
        <c:axPos val="b"/>
        <c:numFmt formatCode="General" sourceLinked="1"/>
        <c:majorTickMark val="none"/>
        <c:minorTickMark val="none"/>
        <c:tickLblPos val="nextTo"/>
        <c:txPr>
          <a:bodyPr rot="0"/>
          <a:lstStyle/>
          <a:p>
            <a:pPr>
              <a:defRPr sz="1200"/>
            </a:pPr>
            <a:endParaRPr lang="en-US"/>
          </a:p>
        </c:txPr>
        <c:crossAx val="135210880"/>
        <c:crosses val="autoZero"/>
        <c:auto val="1"/>
        <c:lblAlgn val="ctr"/>
        <c:lblOffset val="100"/>
        <c:noMultiLvlLbl val="0"/>
      </c:catAx>
      <c:valAx>
        <c:axId val="135210880"/>
        <c:scaling>
          <c:orientation val="minMax"/>
        </c:scaling>
        <c:delete val="1"/>
        <c:axPos val="l"/>
        <c:numFmt formatCode="0%" sourceLinked="1"/>
        <c:majorTickMark val="out"/>
        <c:minorTickMark val="none"/>
        <c:tickLblPos val="nextTo"/>
        <c:crossAx val="135209344"/>
        <c:crosses val="autoZero"/>
        <c:crossBetween val="between"/>
      </c:valAx>
    </c:plotArea>
    <c:legend>
      <c:legendPos val="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2005</c:v>
                </c:pt>
              </c:strCache>
            </c:strRef>
          </c:tx>
          <c:spPr>
            <a:solidFill>
              <a:schemeClr val="accent1">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Sheet1!$B$2:$B$7</c:f>
              <c:numCache>
                <c:formatCode>0%</c:formatCode>
                <c:ptCount val="6"/>
                <c:pt idx="0">
                  <c:v>0.32</c:v>
                </c:pt>
                <c:pt idx="1">
                  <c:v>0.21</c:v>
                </c:pt>
                <c:pt idx="2">
                  <c:v>0.18</c:v>
                </c:pt>
                <c:pt idx="3">
                  <c:v>0.08</c:v>
                </c:pt>
                <c:pt idx="4">
                  <c:v>7.0000000000000007E-2</c:v>
                </c:pt>
                <c:pt idx="5">
                  <c:v>0.1</c:v>
                </c:pt>
              </c:numCache>
            </c:numRef>
          </c:val>
        </c:ser>
        <c:ser>
          <c:idx val="1"/>
          <c:order val="1"/>
          <c:tx>
            <c:strRef>
              <c:f>Sheet1!$C$1</c:f>
              <c:strCache>
                <c:ptCount val="1"/>
                <c:pt idx="0">
                  <c:v>2012</c:v>
                </c:pt>
              </c:strCache>
            </c:strRef>
          </c:tx>
          <c:spPr>
            <a:solidFill>
              <a:schemeClr val="accent1">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Sheet1!$C$2:$C$7</c:f>
              <c:numCache>
                <c:formatCode>0%</c:formatCode>
                <c:ptCount val="6"/>
                <c:pt idx="0">
                  <c:v>0.34</c:v>
                </c:pt>
                <c:pt idx="1">
                  <c:v>0.18</c:v>
                </c:pt>
                <c:pt idx="2">
                  <c:v>0.2</c:v>
                </c:pt>
                <c:pt idx="3">
                  <c:v>0.06</c:v>
                </c:pt>
                <c:pt idx="4">
                  <c:v>0.09</c:v>
                </c:pt>
                <c:pt idx="5">
                  <c:v>0.1</c:v>
                </c:pt>
              </c:numCache>
            </c:numRef>
          </c:val>
        </c:ser>
        <c:ser>
          <c:idx val="2"/>
          <c:order val="2"/>
          <c:tx>
            <c:strRef>
              <c:f>Sheet1!$D$1</c:f>
              <c:strCache>
                <c:ptCount val="1"/>
                <c:pt idx="0">
                  <c:v>2013</c:v>
                </c:pt>
              </c:strCache>
            </c:strRef>
          </c:tx>
          <c:spPr>
            <a:solidFill>
              <a:schemeClr val="accent1">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Sheet1!$D$2:$D$7</c:f>
              <c:numCache>
                <c:formatCode>0%</c:formatCode>
                <c:ptCount val="6"/>
                <c:pt idx="0">
                  <c:v>0.28999999999999998</c:v>
                </c:pt>
                <c:pt idx="1">
                  <c:v>0.21</c:v>
                </c:pt>
                <c:pt idx="2">
                  <c:v>0.22</c:v>
                </c:pt>
                <c:pt idx="3">
                  <c:v>0.08</c:v>
                </c:pt>
                <c:pt idx="4">
                  <c:v>0.1</c:v>
                </c:pt>
                <c:pt idx="5">
                  <c:v>0.08</c:v>
                </c:pt>
              </c:numCache>
            </c:numRef>
          </c:val>
        </c:ser>
        <c:ser>
          <c:idx val="3"/>
          <c:order val="3"/>
          <c:tx>
            <c:strRef>
              <c:f>Sheet1!$E$1</c:f>
              <c:strCache>
                <c:ptCount val="1"/>
                <c:pt idx="0">
                  <c:v>2014</c:v>
                </c:pt>
              </c:strCache>
            </c:strRef>
          </c:tx>
          <c:spPr>
            <a:solidFill>
              <a:schemeClr val="accent1">
                <a:lumMod val="40000"/>
                <a:lumOff val="60000"/>
              </a:schemeClr>
            </a:solidFill>
            <a:ln>
              <a:noFill/>
            </a:ln>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Sheet1!$E$2:$E$7</c:f>
              <c:numCache>
                <c:formatCode>0%</c:formatCode>
                <c:ptCount val="6"/>
                <c:pt idx="0">
                  <c:v>0.28000000000000003</c:v>
                </c:pt>
                <c:pt idx="1">
                  <c:v>0.18</c:v>
                </c:pt>
                <c:pt idx="2">
                  <c:v>0.21</c:v>
                </c:pt>
                <c:pt idx="3">
                  <c:v>0.1</c:v>
                </c:pt>
                <c:pt idx="4">
                  <c:v>0.11</c:v>
                </c:pt>
                <c:pt idx="5">
                  <c:v>0.08</c:v>
                </c:pt>
              </c:numCache>
            </c:numRef>
          </c:val>
        </c:ser>
        <c:ser>
          <c:idx val="4"/>
          <c:order val="4"/>
          <c:tx>
            <c:strRef>
              <c:f>Sheet1!$F$1</c:f>
              <c:strCache>
                <c:ptCount val="1"/>
                <c:pt idx="0">
                  <c:v>2015</c:v>
                </c:pt>
              </c:strCache>
            </c:strRef>
          </c:tx>
          <c:spPr>
            <a:solidFill>
              <a:schemeClr val="bg1">
                <a:lumMod val="65000"/>
              </a:schemeClr>
            </a:solidFill>
            <a:ln>
              <a:solidFill>
                <a:srgbClr val="FF0000"/>
              </a:solidFill>
            </a:ln>
          </c:spPr>
          <c:invertIfNegative val="0"/>
          <c:dLbls>
            <c:txPr>
              <a:bodyPr/>
              <a:lstStyle/>
              <a:p>
                <a:pPr>
                  <a:defRPr sz="1200"/>
                </a:pPr>
                <a:endParaRPr lang="en-US"/>
              </a:p>
            </c:txPr>
            <c:dLblPos val="outEnd"/>
            <c:showLegendKey val="0"/>
            <c:showVal val="1"/>
            <c:showCatName val="0"/>
            <c:showSerName val="0"/>
            <c:showPercent val="0"/>
            <c:showBubbleSize val="0"/>
            <c:showLeaderLines val="0"/>
          </c:dLbls>
          <c:cat>
            <c:strRef>
              <c:f>Sheet1!$A$2:$A$7</c:f>
              <c:strCache>
                <c:ptCount val="6"/>
                <c:pt idx="0">
                  <c:v>Under $250,000</c:v>
                </c:pt>
                <c:pt idx="1">
                  <c:v>$250,000 to $499,999</c:v>
                </c:pt>
                <c:pt idx="2">
                  <c:v>$500,000 to $999,999</c:v>
                </c:pt>
                <c:pt idx="3">
                  <c:v>$1,000,000 to $1,499,999</c:v>
                </c:pt>
                <c:pt idx="4">
                  <c:v>$1,500,000 or more</c:v>
                </c:pt>
                <c:pt idx="5">
                  <c:v>Don't know / Don’t remember</c:v>
                </c:pt>
              </c:strCache>
            </c:strRef>
          </c:cat>
          <c:val>
            <c:numRef>
              <c:f>Sheet1!$F$2:$F$7</c:f>
              <c:numCache>
                <c:formatCode>0%</c:formatCode>
                <c:ptCount val="6"/>
                <c:pt idx="0">
                  <c:v>0.25</c:v>
                </c:pt>
                <c:pt idx="1">
                  <c:v>0.19</c:v>
                </c:pt>
                <c:pt idx="2">
                  <c:v>0.25</c:v>
                </c:pt>
                <c:pt idx="3">
                  <c:v>0.1</c:v>
                </c:pt>
                <c:pt idx="4">
                  <c:v>0.11</c:v>
                </c:pt>
                <c:pt idx="5">
                  <c:v>0.08</c:v>
                </c:pt>
              </c:numCache>
            </c:numRef>
          </c:val>
        </c:ser>
        <c:dLbls>
          <c:showLegendKey val="0"/>
          <c:showVal val="0"/>
          <c:showCatName val="0"/>
          <c:showSerName val="0"/>
          <c:showPercent val="0"/>
          <c:showBubbleSize val="0"/>
        </c:dLbls>
        <c:gapWidth val="50"/>
        <c:axId val="40062976"/>
        <c:axId val="40109568"/>
      </c:barChart>
      <c:catAx>
        <c:axId val="40062976"/>
        <c:scaling>
          <c:orientation val="minMax"/>
        </c:scaling>
        <c:delete val="0"/>
        <c:axPos val="b"/>
        <c:numFmt formatCode="General" sourceLinked="1"/>
        <c:majorTickMark val="none"/>
        <c:minorTickMark val="none"/>
        <c:tickLblPos val="nextTo"/>
        <c:txPr>
          <a:bodyPr/>
          <a:lstStyle/>
          <a:p>
            <a:pPr>
              <a:defRPr sz="1600"/>
            </a:pPr>
            <a:endParaRPr lang="en-US"/>
          </a:p>
        </c:txPr>
        <c:crossAx val="40109568"/>
        <c:crosses val="autoZero"/>
        <c:auto val="1"/>
        <c:lblAlgn val="ctr"/>
        <c:lblOffset val="100"/>
        <c:noMultiLvlLbl val="0"/>
      </c:catAx>
      <c:valAx>
        <c:axId val="40109568"/>
        <c:scaling>
          <c:orientation val="minMax"/>
        </c:scaling>
        <c:delete val="1"/>
        <c:axPos val="l"/>
        <c:numFmt formatCode="0%" sourceLinked="1"/>
        <c:majorTickMark val="out"/>
        <c:minorTickMark val="none"/>
        <c:tickLblPos val="nextTo"/>
        <c:crossAx val="40062976"/>
        <c:crosses val="autoZero"/>
        <c:crossBetween val="between"/>
      </c:valAx>
    </c:plotArea>
    <c:legend>
      <c:legendPos val="t"/>
      <c:layout>
        <c:manualLayout>
          <c:xMode val="edge"/>
          <c:yMode val="edge"/>
          <c:x val="0.27972630110425384"/>
          <c:y val="1.6759776536312849E-2"/>
          <c:w val="0.4506036745406824"/>
          <c:h val="7.6684502914011105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Use an online calculator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0.05</c:v>
                </c:pt>
                <c:pt idx="1">
                  <c:v>0.03</c:v>
                </c:pt>
                <c:pt idx="3">
                  <c:v>7.0000000000000007E-2</c:v>
                </c:pt>
                <c:pt idx="4">
                  <c:v>7.0000000000000007E-2</c:v>
                </c:pt>
                <c:pt idx="6">
                  <c:v>7.0000000000000007E-2</c:v>
                </c:pt>
                <c:pt idx="8">
                  <c:v>0.08</c:v>
                </c:pt>
                <c:pt idx="10">
                  <c:v>0.1</c:v>
                </c:pt>
              </c:numCache>
            </c:numRef>
          </c:val>
          <c:smooth val="0"/>
        </c:ser>
        <c:dLbls>
          <c:showLegendKey val="0"/>
          <c:showVal val="0"/>
          <c:showCatName val="0"/>
          <c:showSerName val="0"/>
          <c:showPercent val="0"/>
          <c:showBubbleSize val="0"/>
        </c:dLbls>
        <c:marker val="1"/>
        <c:smooth val="0"/>
        <c:axId val="40494208"/>
        <c:axId val="40495744"/>
      </c:lineChart>
      <c:catAx>
        <c:axId val="40494208"/>
        <c:scaling>
          <c:orientation val="minMax"/>
        </c:scaling>
        <c:delete val="0"/>
        <c:axPos val="b"/>
        <c:numFmt formatCode="General" sourceLinked="1"/>
        <c:majorTickMark val="none"/>
        <c:minorTickMark val="none"/>
        <c:tickLblPos val="none"/>
        <c:spPr>
          <a:ln>
            <a:noFill/>
          </a:ln>
        </c:spPr>
        <c:crossAx val="40495744"/>
        <c:crosses val="autoZero"/>
        <c:auto val="1"/>
        <c:lblAlgn val="ctr"/>
        <c:lblOffset val="100"/>
        <c:noMultiLvlLbl val="0"/>
      </c:catAx>
      <c:valAx>
        <c:axId val="40495744"/>
        <c:scaling>
          <c:orientation val="minMax"/>
        </c:scaling>
        <c:delete val="1"/>
        <c:axPos val="l"/>
        <c:numFmt formatCode="0%" sourceLinked="1"/>
        <c:majorTickMark val="out"/>
        <c:minorTickMark val="none"/>
        <c:tickLblPos val="nextTo"/>
        <c:crossAx val="40494208"/>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Read or hear that is how much needed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7.0000000000000007E-2</c:v>
                </c:pt>
                <c:pt idx="1">
                  <c:v>0.11</c:v>
                </c:pt>
                <c:pt idx="3">
                  <c:v>0.09</c:v>
                </c:pt>
                <c:pt idx="4">
                  <c:v>0.09</c:v>
                </c:pt>
                <c:pt idx="6">
                  <c:v>0.09</c:v>
                </c:pt>
                <c:pt idx="8">
                  <c:v>0.08</c:v>
                </c:pt>
                <c:pt idx="10">
                  <c:v>0.1</c:v>
                </c:pt>
              </c:numCache>
            </c:numRef>
          </c:val>
          <c:smooth val="0"/>
        </c:ser>
        <c:dLbls>
          <c:showLegendKey val="0"/>
          <c:showVal val="0"/>
          <c:showCatName val="0"/>
          <c:showSerName val="0"/>
          <c:showPercent val="0"/>
          <c:showBubbleSize val="0"/>
        </c:dLbls>
        <c:marker val="1"/>
        <c:smooth val="0"/>
        <c:axId val="40613376"/>
        <c:axId val="40649472"/>
      </c:lineChart>
      <c:catAx>
        <c:axId val="40613376"/>
        <c:scaling>
          <c:orientation val="minMax"/>
        </c:scaling>
        <c:delete val="0"/>
        <c:axPos val="b"/>
        <c:numFmt formatCode="General" sourceLinked="1"/>
        <c:majorTickMark val="out"/>
        <c:minorTickMark val="none"/>
        <c:tickLblPos val="nextTo"/>
        <c:spPr>
          <a:ln>
            <a:noFill/>
          </a:ln>
        </c:spPr>
        <c:txPr>
          <a:bodyPr/>
          <a:lstStyle/>
          <a:p>
            <a:pPr>
              <a:defRPr sz="1400">
                <a:solidFill>
                  <a:schemeClr val="tx1"/>
                </a:solidFill>
              </a:defRPr>
            </a:pPr>
            <a:endParaRPr lang="en-US"/>
          </a:p>
        </c:txPr>
        <c:crossAx val="40649472"/>
        <c:crosses val="autoZero"/>
        <c:auto val="1"/>
        <c:lblAlgn val="ctr"/>
        <c:lblOffset val="100"/>
        <c:noMultiLvlLbl val="0"/>
      </c:catAx>
      <c:valAx>
        <c:axId val="40649472"/>
        <c:scaling>
          <c:orientation val="minMax"/>
        </c:scaling>
        <c:delete val="1"/>
        <c:axPos val="l"/>
        <c:numFmt formatCode="0%" sourceLinked="1"/>
        <c:majorTickMark val="out"/>
        <c:minorTickMark val="none"/>
        <c:tickLblPos val="nextTo"/>
        <c:crossAx val="40613376"/>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0.38</c:v>
                </c:pt>
                <c:pt idx="1">
                  <c:v>0.4</c:v>
                </c:pt>
                <c:pt idx="2">
                  <c:v>0.38</c:v>
                </c:pt>
                <c:pt idx="3">
                  <c:v>0.4</c:v>
                </c:pt>
                <c:pt idx="4">
                  <c:v>0.43</c:v>
                </c:pt>
                <c:pt idx="5">
                  <c:v>0.35</c:v>
                </c:pt>
                <c:pt idx="6">
                  <c:v>0.31</c:v>
                </c:pt>
                <c:pt idx="7">
                  <c:v>0.4</c:v>
                </c:pt>
                <c:pt idx="8">
                  <c:v>0.37</c:v>
                </c:pt>
                <c:pt idx="9">
                  <c:v>0.38</c:v>
                </c:pt>
                <c:pt idx="10">
                  <c:v>0.33</c:v>
                </c:pt>
                <c:pt idx="11">
                  <c:v>0.36</c:v>
                </c:pt>
                <c:pt idx="12">
                  <c:v>0.35</c:v>
                </c:pt>
                <c:pt idx="13">
                  <c:v>0.35</c:v>
                </c:pt>
                <c:pt idx="14">
                  <c:v>0.4</c:v>
                </c:pt>
                <c:pt idx="15">
                  <c:v>0.34</c:v>
                </c:pt>
                <c:pt idx="16">
                  <c:v>0.25</c:v>
                </c:pt>
                <c:pt idx="17">
                  <c:v>0.28999999999999998</c:v>
                </c:pt>
                <c:pt idx="18">
                  <c:v>0.28000000000000003</c:v>
                </c:pt>
                <c:pt idx="19">
                  <c:v>0.26</c:v>
                </c:pt>
                <c:pt idx="20">
                  <c:v>0.25</c:v>
                </c:pt>
                <c:pt idx="21">
                  <c:v>0.28999999999999998</c:v>
                </c:pt>
                <c:pt idx="22">
                  <c:v>0.37</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0.43</c:v>
                </c:pt>
                <c:pt idx="1">
                  <c:v>0.41</c:v>
                </c:pt>
                <c:pt idx="2">
                  <c:v>0.49</c:v>
                </c:pt>
                <c:pt idx="3">
                  <c:v>0.42</c:v>
                </c:pt>
                <c:pt idx="4">
                  <c:v>0.41</c:v>
                </c:pt>
                <c:pt idx="5">
                  <c:v>0.49</c:v>
                </c:pt>
                <c:pt idx="6">
                  <c:v>0.5</c:v>
                </c:pt>
                <c:pt idx="7">
                  <c:v>0.44</c:v>
                </c:pt>
                <c:pt idx="8">
                  <c:v>0.41</c:v>
                </c:pt>
                <c:pt idx="9">
                  <c:v>0.46</c:v>
                </c:pt>
                <c:pt idx="10">
                  <c:v>0.45</c:v>
                </c:pt>
                <c:pt idx="11">
                  <c:v>0.47</c:v>
                </c:pt>
                <c:pt idx="12">
                  <c:v>0.42</c:v>
                </c:pt>
                <c:pt idx="13">
                  <c:v>0.47</c:v>
                </c:pt>
                <c:pt idx="14">
                  <c:v>0.42</c:v>
                </c:pt>
                <c:pt idx="15">
                  <c:v>0.45</c:v>
                </c:pt>
                <c:pt idx="16">
                  <c:v>0.49</c:v>
                </c:pt>
                <c:pt idx="17">
                  <c:v>0.46</c:v>
                </c:pt>
                <c:pt idx="18">
                  <c:v>0.43</c:v>
                </c:pt>
                <c:pt idx="19">
                  <c:v>0.45</c:v>
                </c:pt>
                <c:pt idx="20">
                  <c:v>0.45</c:v>
                </c:pt>
                <c:pt idx="21">
                  <c:v>0.43</c:v>
                </c:pt>
                <c:pt idx="22">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0.12</c:v>
                </c:pt>
                <c:pt idx="1">
                  <c:v>0.09</c:v>
                </c:pt>
                <c:pt idx="2">
                  <c:v>0.09</c:v>
                </c:pt>
                <c:pt idx="3">
                  <c:v>0.11</c:v>
                </c:pt>
                <c:pt idx="4">
                  <c:v>0.1</c:v>
                </c:pt>
                <c:pt idx="5">
                  <c:v>0.1</c:v>
                </c:pt>
                <c:pt idx="6">
                  <c:v>0.13</c:v>
                </c:pt>
                <c:pt idx="7">
                  <c:v>0.09</c:v>
                </c:pt>
                <c:pt idx="8">
                  <c:v>0.12</c:v>
                </c:pt>
                <c:pt idx="9">
                  <c:v>0.1</c:v>
                </c:pt>
                <c:pt idx="10">
                  <c:v>0.1</c:v>
                </c:pt>
                <c:pt idx="11">
                  <c:v>0.08</c:v>
                </c:pt>
                <c:pt idx="12">
                  <c:v>0.11</c:v>
                </c:pt>
                <c:pt idx="13">
                  <c:v>0.09</c:v>
                </c:pt>
                <c:pt idx="14">
                  <c:v>0.11</c:v>
                </c:pt>
                <c:pt idx="15">
                  <c:v>0.12</c:v>
                </c:pt>
                <c:pt idx="16">
                  <c:v>0.14000000000000001</c:v>
                </c:pt>
                <c:pt idx="17">
                  <c:v>0.13</c:v>
                </c:pt>
                <c:pt idx="18">
                  <c:v>0.16</c:v>
                </c:pt>
                <c:pt idx="19">
                  <c:v>0.15</c:v>
                </c:pt>
                <c:pt idx="20">
                  <c:v>0.13</c:v>
                </c:pt>
                <c:pt idx="21">
                  <c:v>0.11</c:v>
                </c:pt>
                <c:pt idx="22">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0.05</c:v>
                </c:pt>
                <c:pt idx="1">
                  <c:v>0.09</c:v>
                </c:pt>
                <c:pt idx="2">
                  <c:v>0.03</c:v>
                </c:pt>
                <c:pt idx="3">
                  <c:v>0.06</c:v>
                </c:pt>
                <c:pt idx="4">
                  <c:v>0.06</c:v>
                </c:pt>
                <c:pt idx="5">
                  <c:v>0.06</c:v>
                </c:pt>
                <c:pt idx="6">
                  <c:v>0.05</c:v>
                </c:pt>
                <c:pt idx="7">
                  <c:v>7.0000000000000007E-2</c:v>
                </c:pt>
                <c:pt idx="8">
                  <c:v>0.1</c:v>
                </c:pt>
                <c:pt idx="9">
                  <c:v>0.06</c:v>
                </c:pt>
                <c:pt idx="10">
                  <c:v>0.11</c:v>
                </c:pt>
                <c:pt idx="11">
                  <c:v>0.08</c:v>
                </c:pt>
                <c:pt idx="12">
                  <c:v>0.11</c:v>
                </c:pt>
                <c:pt idx="13">
                  <c:v>0.09</c:v>
                </c:pt>
                <c:pt idx="14">
                  <c:v>7.0000000000000007E-2</c:v>
                </c:pt>
                <c:pt idx="15">
                  <c:v>0.09</c:v>
                </c:pt>
                <c:pt idx="16">
                  <c:v>0.11</c:v>
                </c:pt>
                <c:pt idx="17">
                  <c:v>0.12</c:v>
                </c:pt>
                <c:pt idx="18">
                  <c:v>0.12</c:v>
                </c:pt>
                <c:pt idx="19">
                  <c:v>0.13</c:v>
                </c:pt>
                <c:pt idx="20">
                  <c:v>0.16</c:v>
                </c:pt>
                <c:pt idx="21">
                  <c:v>0.16</c:v>
                </c:pt>
                <c:pt idx="22">
                  <c:v>0.15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0.02</c:v>
                </c:pt>
                <c:pt idx="1">
                  <c:v>0.01</c:v>
                </c:pt>
                <c:pt idx="2">
                  <c:v>0.01</c:v>
                </c:pt>
                <c:pt idx="3">
                  <c:v>0.01</c:v>
                </c:pt>
                <c:pt idx="4">
                  <c:v>0.01</c:v>
                </c:pt>
                <c:pt idx="5">
                  <c:v>0</c:v>
                </c:pt>
                <c:pt idx="6">
                  <c:v>0</c:v>
                </c:pt>
                <c:pt idx="7">
                  <c:v>0</c:v>
                </c:pt>
                <c:pt idx="8">
                  <c:v>0.01</c:v>
                </c:pt>
                <c:pt idx="9">
                  <c:v>0</c:v>
                </c:pt>
                <c:pt idx="10">
                  <c:v>0.01</c:v>
                </c:pt>
                <c:pt idx="11">
                  <c:v>0.01</c:v>
                </c:pt>
                <c:pt idx="12">
                  <c:v>0.01</c:v>
                </c:pt>
                <c:pt idx="13" formatCode="0.00%">
                  <c:v>4.0000000000000001E-3</c:v>
                </c:pt>
                <c:pt idx="14">
                  <c:v>0.01</c:v>
                </c:pt>
                <c:pt idx="15">
                  <c:v>0.01</c:v>
                </c:pt>
                <c:pt idx="16">
                  <c:v>0.01</c:v>
                </c:pt>
                <c:pt idx="17">
                  <c:v>0</c:v>
                </c:pt>
                <c:pt idx="18">
                  <c:v>0.01</c:v>
                </c:pt>
                <c:pt idx="19">
                  <c:v>0.01</c:v>
                </c:pt>
                <c:pt idx="20">
                  <c:v>0.01</c:v>
                </c:pt>
                <c:pt idx="21">
                  <c:v>0.01</c:v>
                </c:pt>
                <c:pt idx="22">
                  <c:v>5.1000000000000004E-3</c:v>
                </c:pt>
              </c:numCache>
            </c:numRef>
          </c:val>
        </c:ser>
        <c:dLbls>
          <c:showLegendKey val="0"/>
          <c:showVal val="0"/>
          <c:showCatName val="0"/>
          <c:showSerName val="0"/>
          <c:showPercent val="0"/>
          <c:showBubbleSize val="0"/>
        </c:dLbls>
        <c:axId val="4664320"/>
        <c:axId val="4686592"/>
      </c:areaChart>
      <c:barChart>
        <c:barDir val="col"/>
        <c:grouping val="stacked"/>
        <c:varyColors val="0"/>
        <c:ser>
          <c:idx val="5"/>
          <c:order val="5"/>
          <c:tx>
            <c:strRef>
              <c:f>Sheet1!$G$1</c:f>
              <c:strCache>
                <c:ptCount val="1"/>
                <c:pt idx="0">
                  <c:v>Column4</c:v>
                </c:pt>
              </c:strCache>
            </c:strRef>
          </c:tx>
          <c:spPr>
            <a:solidFill>
              <a:srgbClr val="FF000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2.0000000000000018E-3</c:v>
                </c:pt>
                <c:pt idx="2">
                  <c:v>-2.0000000000000018E-3</c:v>
                </c:pt>
                <c:pt idx="3">
                  <c:v>2.0000000000000018E-3</c:v>
                </c:pt>
                <c:pt idx="4">
                  <c:v>2.999999999999997E-3</c:v>
                </c:pt>
                <c:pt idx="5">
                  <c:v>-8.0000000000000019E-3</c:v>
                </c:pt>
                <c:pt idx="6">
                  <c:v>-3.9999999999999983E-3</c:v>
                </c:pt>
                <c:pt idx="7">
                  <c:v>9.0000000000000028E-3</c:v>
                </c:pt>
                <c:pt idx="8">
                  <c:v>-3.0000000000000027E-3</c:v>
                </c:pt>
                <c:pt idx="9">
                  <c:v>1.0000000000000009E-3</c:v>
                </c:pt>
                <c:pt idx="10">
                  <c:v>-4.9999999999999992E-3</c:v>
                </c:pt>
                <c:pt idx="11">
                  <c:v>2.999999999999997E-3</c:v>
                </c:pt>
                <c:pt idx="12">
                  <c:v>-1.0000000000000009E-3</c:v>
                </c:pt>
                <c:pt idx="13">
                  <c:v>0</c:v>
                </c:pt>
                <c:pt idx="14">
                  <c:v>5.0000000000000044E-3</c:v>
                </c:pt>
                <c:pt idx="15">
                  <c:v>-6.0000000000000001E-3</c:v>
                </c:pt>
                <c:pt idx="16">
                  <c:v>-9.0000000000000028E-3</c:v>
                </c:pt>
                <c:pt idx="17">
                  <c:v>3.9999999999999983E-3</c:v>
                </c:pt>
                <c:pt idx="18">
                  <c:v>-9.9999999999999525E-4</c:v>
                </c:pt>
                <c:pt idx="19">
                  <c:v>-2.0000000000000018E-3</c:v>
                </c:pt>
                <c:pt idx="20">
                  <c:v>-1.0000000000000009E-3</c:v>
                </c:pt>
                <c:pt idx="21">
                  <c:v>3.9999999999999983E-3</c:v>
                </c:pt>
                <c:pt idx="22">
                  <c:v>8.0000000000000019E-3</c:v>
                </c:pt>
              </c:numCache>
            </c:numRef>
          </c:val>
        </c:ser>
        <c:ser>
          <c:idx val="6"/>
          <c:order val="6"/>
          <c:tx>
            <c:strRef>
              <c:f>Sheet1!$H$1</c:f>
              <c:strCache>
                <c:ptCount val="1"/>
                <c:pt idx="0">
                  <c:v>Column5</c:v>
                </c:pt>
              </c:strCache>
            </c:strRef>
          </c:tx>
          <c:spPr>
            <a:noFill/>
          </c:spPr>
          <c:invertIfNegative val="0"/>
          <c:dLbls>
            <c:dLbl>
              <c:idx val="0"/>
              <c:delete val="1"/>
            </c:dLbl>
            <c:dLbl>
              <c:idx val="1"/>
              <c:layout>
                <c:manualLayout>
                  <c:x val="1.3887795275590552E-3"/>
                  <c:y val="0.1107269967709405"/>
                </c:manualLayout>
              </c:layout>
              <c:dLblPos val="ctr"/>
              <c:showLegendKey val="0"/>
              <c:showVal val="1"/>
              <c:showCatName val="0"/>
              <c:showSerName val="0"/>
              <c:showPercent val="0"/>
              <c:showBubbleSize val="0"/>
            </c:dLbl>
            <c:dLbl>
              <c:idx val="7"/>
              <c:layout>
                <c:manualLayout>
                  <c:x val="0"/>
                  <c:y val="0.2830432612482301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2.0000000000000018E-2</c:v>
                </c:pt>
                <c:pt idx="2">
                  <c:v>-2.0000000000000018E-2</c:v>
                </c:pt>
                <c:pt idx="3">
                  <c:v>2.0000000000000018E-2</c:v>
                </c:pt>
                <c:pt idx="4">
                  <c:v>2.9999999999999971E-2</c:v>
                </c:pt>
                <c:pt idx="5">
                  <c:v>-8.0000000000000016E-2</c:v>
                </c:pt>
                <c:pt idx="6">
                  <c:v>-3.999999999999998E-2</c:v>
                </c:pt>
                <c:pt idx="7">
                  <c:v>9.0000000000000024E-2</c:v>
                </c:pt>
                <c:pt idx="8">
                  <c:v>-3.0000000000000027E-2</c:v>
                </c:pt>
                <c:pt idx="9">
                  <c:v>1.0000000000000009E-2</c:v>
                </c:pt>
                <c:pt idx="10">
                  <c:v>-4.9999999999999989E-2</c:v>
                </c:pt>
                <c:pt idx="11">
                  <c:v>2.9999999999999971E-2</c:v>
                </c:pt>
                <c:pt idx="12">
                  <c:v>-1.0000000000000009E-2</c:v>
                </c:pt>
                <c:pt idx="13">
                  <c:v>0</c:v>
                </c:pt>
                <c:pt idx="14">
                  <c:v>5.0000000000000044E-2</c:v>
                </c:pt>
                <c:pt idx="15">
                  <c:v>-0.06</c:v>
                </c:pt>
                <c:pt idx="16">
                  <c:v>-9.0000000000000024E-2</c:v>
                </c:pt>
                <c:pt idx="17">
                  <c:v>3.999999999999998E-2</c:v>
                </c:pt>
                <c:pt idx="18">
                  <c:v>-9.9999999999999534E-3</c:v>
                </c:pt>
                <c:pt idx="19">
                  <c:v>-2.0000000000000018E-2</c:v>
                </c:pt>
                <c:pt idx="20">
                  <c:v>-1.0000000000000009E-2</c:v>
                </c:pt>
                <c:pt idx="21">
                  <c:v>3.999999999999998E-2</c:v>
                </c:pt>
                <c:pt idx="22">
                  <c:v>8.0000000000000016E-2</c:v>
                </c:pt>
              </c:numCache>
            </c:numRef>
          </c:val>
        </c:ser>
        <c:dLbls>
          <c:showLegendKey val="0"/>
          <c:showVal val="0"/>
          <c:showCatName val="0"/>
          <c:showSerName val="0"/>
          <c:showPercent val="0"/>
          <c:showBubbleSize val="0"/>
        </c:dLbls>
        <c:gapWidth val="150"/>
        <c:overlap val="100"/>
        <c:axId val="4694016"/>
        <c:axId val="4688128"/>
      </c:barChart>
      <c:catAx>
        <c:axId val="466432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4686592"/>
        <c:crosses val="autoZero"/>
        <c:auto val="1"/>
        <c:lblAlgn val="ctr"/>
        <c:lblOffset val="100"/>
        <c:noMultiLvlLbl val="0"/>
      </c:catAx>
      <c:valAx>
        <c:axId val="468659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4664320"/>
        <c:crosses val="autoZero"/>
        <c:crossBetween val="between"/>
        <c:majorUnit val="5.000000000000001E-2"/>
      </c:valAx>
      <c:valAx>
        <c:axId val="468812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4694016"/>
        <c:crosses val="max"/>
        <c:crossBetween val="between"/>
      </c:valAx>
      <c:catAx>
        <c:axId val="4694016"/>
        <c:scaling>
          <c:orientation val="minMax"/>
        </c:scaling>
        <c:delete val="0"/>
        <c:axPos val="b"/>
        <c:numFmt formatCode="General" sourceLinked="1"/>
        <c:majorTickMark val="none"/>
        <c:minorTickMark val="none"/>
        <c:tickLblPos val="none"/>
        <c:crossAx val="468812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Do your own estimate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0.21</c:v>
                </c:pt>
                <c:pt idx="1">
                  <c:v>0.17</c:v>
                </c:pt>
                <c:pt idx="3">
                  <c:v>0.19</c:v>
                </c:pt>
                <c:pt idx="4">
                  <c:v>0.26</c:v>
                </c:pt>
                <c:pt idx="6">
                  <c:v>0.21</c:v>
                </c:pt>
                <c:pt idx="8">
                  <c:v>0.18</c:v>
                </c:pt>
                <c:pt idx="10">
                  <c:v>0.26</c:v>
                </c:pt>
              </c:numCache>
            </c:numRef>
          </c:val>
          <c:smooth val="0"/>
        </c:ser>
        <c:dLbls>
          <c:showLegendKey val="0"/>
          <c:showVal val="0"/>
          <c:showCatName val="0"/>
          <c:showSerName val="0"/>
          <c:showPercent val="0"/>
          <c:showBubbleSize val="0"/>
        </c:dLbls>
        <c:marker val="1"/>
        <c:smooth val="0"/>
        <c:axId val="41052800"/>
        <c:axId val="41071744"/>
      </c:lineChart>
      <c:catAx>
        <c:axId val="41052800"/>
        <c:scaling>
          <c:orientation val="minMax"/>
        </c:scaling>
        <c:delete val="0"/>
        <c:axPos val="b"/>
        <c:numFmt formatCode="General" sourceLinked="1"/>
        <c:majorTickMark val="none"/>
        <c:minorTickMark val="none"/>
        <c:tickLblPos val="none"/>
        <c:spPr>
          <a:ln>
            <a:noFill/>
          </a:ln>
        </c:spPr>
        <c:crossAx val="41071744"/>
        <c:crosses val="autoZero"/>
        <c:auto val="1"/>
        <c:lblAlgn val="ctr"/>
        <c:lblOffset val="100"/>
        <c:noMultiLvlLbl val="0"/>
      </c:catAx>
      <c:valAx>
        <c:axId val="41071744"/>
        <c:scaling>
          <c:orientation val="minMax"/>
        </c:scaling>
        <c:delete val="1"/>
        <c:axPos val="l"/>
        <c:numFmt formatCode="0%" sourceLinked="1"/>
        <c:majorTickMark val="out"/>
        <c:minorTickMark val="none"/>
        <c:tickLblPos val="nextTo"/>
        <c:crossAx val="41052800"/>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Guess</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0.46</c:v>
                </c:pt>
                <c:pt idx="1">
                  <c:v>0.44</c:v>
                </c:pt>
                <c:pt idx="3">
                  <c:v>0.43</c:v>
                </c:pt>
                <c:pt idx="4">
                  <c:v>0.44</c:v>
                </c:pt>
                <c:pt idx="6">
                  <c:v>0.42</c:v>
                </c:pt>
                <c:pt idx="8">
                  <c:v>0.45</c:v>
                </c:pt>
                <c:pt idx="10">
                  <c:v>0.39</c:v>
                </c:pt>
              </c:numCache>
            </c:numRef>
          </c:val>
          <c:smooth val="0"/>
        </c:ser>
        <c:dLbls>
          <c:showLegendKey val="0"/>
          <c:showVal val="0"/>
          <c:showCatName val="0"/>
          <c:showSerName val="0"/>
          <c:showPercent val="0"/>
          <c:showBubbleSize val="0"/>
        </c:dLbls>
        <c:marker val="1"/>
        <c:smooth val="0"/>
        <c:axId val="41227776"/>
        <c:axId val="41389056"/>
      </c:lineChart>
      <c:catAx>
        <c:axId val="41227776"/>
        <c:scaling>
          <c:orientation val="minMax"/>
        </c:scaling>
        <c:delete val="0"/>
        <c:axPos val="t"/>
        <c:numFmt formatCode="General" sourceLinked="1"/>
        <c:majorTickMark val="out"/>
        <c:minorTickMark val="none"/>
        <c:tickLblPos val="nextTo"/>
        <c:spPr>
          <a:ln>
            <a:noFill/>
          </a:ln>
        </c:spPr>
        <c:txPr>
          <a:bodyPr/>
          <a:lstStyle/>
          <a:p>
            <a:pPr>
              <a:defRPr sz="1400">
                <a:solidFill>
                  <a:schemeClr val="tx1"/>
                </a:solidFill>
              </a:defRPr>
            </a:pPr>
            <a:endParaRPr lang="en-US"/>
          </a:p>
        </c:txPr>
        <c:crossAx val="41389056"/>
        <c:crosses val="max"/>
        <c:auto val="1"/>
        <c:lblAlgn val="ctr"/>
        <c:lblOffset val="100"/>
        <c:noMultiLvlLbl val="0"/>
      </c:catAx>
      <c:valAx>
        <c:axId val="41389056"/>
        <c:scaling>
          <c:orientation val="minMax"/>
        </c:scaling>
        <c:delete val="1"/>
        <c:axPos val="l"/>
        <c:numFmt formatCode="0%" sourceLinked="1"/>
        <c:majorTickMark val="out"/>
        <c:minorTickMark val="none"/>
        <c:tickLblPos val="nextTo"/>
        <c:crossAx val="41227776"/>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Ask a financial advisor</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0.18</c:v>
                </c:pt>
                <c:pt idx="1">
                  <c:v>0.19</c:v>
                </c:pt>
                <c:pt idx="3">
                  <c:v>0.19</c:v>
                </c:pt>
                <c:pt idx="4">
                  <c:v>0.18</c:v>
                </c:pt>
                <c:pt idx="6">
                  <c:v>0.21</c:v>
                </c:pt>
                <c:pt idx="8">
                  <c:v>0.18</c:v>
                </c:pt>
                <c:pt idx="10">
                  <c:v>0.22</c:v>
                </c:pt>
              </c:numCache>
            </c:numRef>
          </c:val>
          <c:smooth val="0"/>
        </c:ser>
        <c:dLbls>
          <c:showLegendKey val="0"/>
          <c:showVal val="0"/>
          <c:showCatName val="0"/>
          <c:showSerName val="0"/>
          <c:showPercent val="0"/>
          <c:showBubbleSize val="0"/>
        </c:dLbls>
        <c:marker val="1"/>
        <c:smooth val="0"/>
        <c:axId val="42043648"/>
        <c:axId val="42371712"/>
      </c:lineChart>
      <c:catAx>
        <c:axId val="42043648"/>
        <c:scaling>
          <c:orientation val="minMax"/>
        </c:scaling>
        <c:delete val="0"/>
        <c:axPos val="b"/>
        <c:numFmt formatCode="General" sourceLinked="1"/>
        <c:majorTickMark val="none"/>
        <c:minorTickMark val="none"/>
        <c:tickLblPos val="none"/>
        <c:spPr>
          <a:ln>
            <a:noFill/>
          </a:ln>
        </c:spPr>
        <c:crossAx val="42371712"/>
        <c:crosses val="autoZero"/>
        <c:auto val="1"/>
        <c:lblAlgn val="ctr"/>
        <c:lblOffset val="100"/>
        <c:noMultiLvlLbl val="0"/>
      </c:catAx>
      <c:valAx>
        <c:axId val="42371712"/>
        <c:scaling>
          <c:orientation val="minMax"/>
        </c:scaling>
        <c:delete val="1"/>
        <c:axPos val="l"/>
        <c:numFmt formatCode="0%" sourceLinked="1"/>
        <c:majorTickMark val="out"/>
        <c:minorTickMark val="none"/>
        <c:tickLblPos val="nextTo"/>
        <c:crossAx val="42043648"/>
        <c:crosses val="autoZero"/>
        <c:crossBetween val="between"/>
      </c:valAx>
      <c:spPr>
        <a:ln>
          <a:noFill/>
        </a:ln>
      </c:spPr>
    </c:plotArea>
    <c:plotVisOnly val="1"/>
    <c:dispBlanksAs val="span"/>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4883672013567"/>
          <c:y val="4.1677735572184786E-2"/>
          <c:w val="0.49366181765051531"/>
          <c:h val="0.9312500000000000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(Think/Thought) about how you would occupy your time in retirement</c:v>
                </c:pt>
                <c:pt idx="1">
                  <c:v>Estimate(d) how much income you (and your spouse) would need each month in retirement</c:v>
                </c:pt>
                <c:pt idx="2">
                  <c:v>Estimate(d) the amount of your Social Security benefit at your (planned) retirement age</c:v>
                </c:pt>
                <c:pt idx="3">
                  <c:v>Talk(ed) with a professional financial advisor about retirement planning</c:v>
                </c:pt>
                <c:pt idx="4">
                  <c:v>Calculate(d) how much money you (and your spouse) would likely need to cover health expenses in retirement</c:v>
                </c:pt>
                <c:pt idx="5">
                  <c:v>Prepare(d) a formal, written financial plan for retirement</c:v>
                </c:pt>
                <c:pt idx="6">
                  <c:v>Calculate how much money you would need for retirement</c:v>
                </c:pt>
              </c:strCache>
            </c:strRef>
          </c:cat>
          <c:val>
            <c:numRef>
              <c:f>Sheet1!$B$2:$B$8</c:f>
              <c:numCache>
                <c:formatCode>0%</c:formatCode>
                <c:ptCount val="7"/>
                <c:pt idx="0">
                  <c:v>0.63</c:v>
                </c:pt>
                <c:pt idx="1">
                  <c:v>0.45</c:v>
                </c:pt>
                <c:pt idx="2">
                  <c:v>0.4</c:v>
                </c:pt>
                <c:pt idx="3">
                  <c:v>0.35</c:v>
                </c:pt>
                <c:pt idx="4">
                  <c:v>0.25</c:v>
                </c:pt>
                <c:pt idx="5">
                  <c:v>0.16</c:v>
                </c:pt>
                <c:pt idx="6">
                  <c:v>0.48</c:v>
                </c:pt>
              </c:numCache>
            </c:numRef>
          </c:val>
        </c:ser>
        <c:ser>
          <c:idx val="1"/>
          <c:order val="1"/>
          <c:tx>
            <c:strRef>
              <c:f>Sheet1!$C$1</c:f>
              <c:strCache>
                <c:ptCount val="1"/>
                <c:pt idx="0">
                  <c:v>Retirees</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Sheet1!$A$2:$A$8</c:f>
              <c:strCache>
                <c:ptCount val="7"/>
                <c:pt idx="0">
                  <c:v>(Think/Thought) about how you would occupy your time in retirement</c:v>
                </c:pt>
                <c:pt idx="1">
                  <c:v>Estimate(d) how much income you (and your spouse) would need each month in retirement</c:v>
                </c:pt>
                <c:pt idx="2">
                  <c:v>Estimate(d) the amount of your Social Security benefit at your (planned) retirement age</c:v>
                </c:pt>
                <c:pt idx="3">
                  <c:v>Talk(ed) with a professional financial advisor about retirement planning</c:v>
                </c:pt>
                <c:pt idx="4">
                  <c:v>Calculate(d) how much money you (and your spouse) would likely need to cover health expenses in retirement</c:v>
                </c:pt>
                <c:pt idx="5">
                  <c:v>Prepare(d) a formal, written financial plan for retirement</c:v>
                </c:pt>
                <c:pt idx="6">
                  <c:v>Calculate how much money you would need for retirement</c:v>
                </c:pt>
              </c:strCache>
            </c:strRef>
          </c:cat>
          <c:val>
            <c:numRef>
              <c:f>Sheet1!$C$2:$C$8</c:f>
              <c:numCache>
                <c:formatCode>0%</c:formatCode>
                <c:ptCount val="7"/>
                <c:pt idx="0">
                  <c:v>0.54</c:v>
                </c:pt>
                <c:pt idx="1">
                  <c:v>0.47</c:v>
                </c:pt>
                <c:pt idx="2">
                  <c:v>0.53</c:v>
                </c:pt>
                <c:pt idx="3">
                  <c:v>0.28999999999999998</c:v>
                </c:pt>
                <c:pt idx="4">
                  <c:v>0.37</c:v>
                </c:pt>
                <c:pt idx="5">
                  <c:v>0.22</c:v>
                </c:pt>
                <c:pt idx="6">
                  <c:v>0.4</c:v>
                </c:pt>
              </c:numCache>
            </c:numRef>
          </c:val>
        </c:ser>
        <c:dLbls>
          <c:showLegendKey val="0"/>
          <c:showVal val="0"/>
          <c:showCatName val="0"/>
          <c:showSerName val="0"/>
          <c:showPercent val="0"/>
          <c:showBubbleSize val="0"/>
        </c:dLbls>
        <c:gapWidth val="50"/>
        <c:axId val="41715968"/>
        <c:axId val="42140032"/>
      </c:barChart>
      <c:catAx>
        <c:axId val="41715968"/>
        <c:scaling>
          <c:orientation val="maxMin"/>
        </c:scaling>
        <c:delete val="0"/>
        <c:axPos val="l"/>
        <c:numFmt formatCode="0%" sourceLinked="1"/>
        <c:majorTickMark val="none"/>
        <c:minorTickMark val="none"/>
        <c:tickLblPos val="nextTo"/>
        <c:txPr>
          <a:bodyPr/>
          <a:lstStyle/>
          <a:p>
            <a:pPr algn="r">
              <a:defRPr sz="1400"/>
            </a:pPr>
            <a:endParaRPr lang="en-US"/>
          </a:p>
        </c:txPr>
        <c:crossAx val="42140032"/>
        <c:crosses val="autoZero"/>
        <c:auto val="1"/>
        <c:lblAlgn val="ctr"/>
        <c:lblOffset val="100"/>
        <c:noMultiLvlLbl val="0"/>
      </c:catAx>
      <c:valAx>
        <c:axId val="42140032"/>
        <c:scaling>
          <c:orientation val="minMax"/>
        </c:scaling>
        <c:delete val="1"/>
        <c:axPos val="t"/>
        <c:numFmt formatCode="0%" sourceLinked="1"/>
        <c:majorTickMark val="out"/>
        <c:minorTickMark val="none"/>
        <c:tickLblPos val="nextTo"/>
        <c:crossAx val="41715968"/>
        <c:crosses val="autoZero"/>
        <c:crossBetween val="between"/>
      </c:valAx>
    </c:plotArea>
    <c:legend>
      <c:legendPos val="r"/>
      <c:layout>
        <c:manualLayout>
          <c:xMode val="edge"/>
          <c:yMode val="edge"/>
          <c:x val="0.82697701938174029"/>
          <c:y val="0.68582561963761801"/>
          <c:w val="0.13915966922529582"/>
          <c:h val="0.1505543323331873"/>
        </c:manualLayout>
      </c:layout>
      <c:overlay val="0"/>
      <c:spPr>
        <a:ln>
          <a:solidFill>
            <a:schemeClr val="tx1">
              <a:lumMod val="75000"/>
              <a:lumOff val="25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18"/>
          <c:y val="6.9200420313442271E-2"/>
          <c:w val="0.5121994626116575"/>
          <c:h val="0.90702806097343214"/>
        </c:manualLayout>
      </c:layout>
      <c:barChart>
        <c:barDir val="bar"/>
        <c:grouping val="clustered"/>
        <c:varyColors val="0"/>
        <c:ser>
          <c:idx val="0"/>
          <c:order val="0"/>
          <c:tx>
            <c:strRef>
              <c:f>Sheet1!$B$1</c:f>
              <c:strCache>
                <c:ptCount val="1"/>
                <c:pt idx="0">
                  <c:v>Workers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Sheet1!$B$2:$B$5</c:f>
              <c:numCache>
                <c:formatCode>0%</c:formatCode>
                <c:ptCount val="4"/>
                <c:pt idx="0">
                  <c:v>0.04</c:v>
                </c:pt>
                <c:pt idx="1">
                  <c:v>0.22</c:v>
                </c:pt>
                <c:pt idx="2">
                  <c:v>0.26</c:v>
                </c:pt>
                <c:pt idx="3">
                  <c:v>0.48</c:v>
                </c:pt>
              </c:numCache>
            </c:numRef>
          </c:val>
        </c:ser>
        <c:ser>
          <c:idx val="1"/>
          <c:order val="1"/>
          <c:tx>
            <c:strRef>
              <c:f>Sheet1!$C$1</c:f>
              <c:strCache>
                <c:ptCount val="1"/>
                <c:pt idx="0">
                  <c:v>Retirees</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Very interested</c:v>
                </c:pt>
                <c:pt idx="1">
                  <c:v>Somewhat interested</c:v>
                </c:pt>
                <c:pt idx="2">
                  <c:v>Not too interested</c:v>
                </c:pt>
                <c:pt idx="3">
                  <c:v>Not at all interested</c:v>
                </c:pt>
              </c:strCache>
            </c:strRef>
          </c:cat>
          <c:val>
            <c:numRef>
              <c:f>Sheet1!$C$2:$C$5</c:f>
              <c:numCache>
                <c:formatCode>0%</c:formatCode>
                <c:ptCount val="4"/>
                <c:pt idx="0">
                  <c:v>0.02</c:v>
                </c:pt>
                <c:pt idx="1">
                  <c:v>7.0000000000000007E-2</c:v>
                </c:pt>
                <c:pt idx="2">
                  <c:v>0.16</c:v>
                </c:pt>
                <c:pt idx="3">
                  <c:v>0.73</c:v>
                </c:pt>
              </c:numCache>
            </c:numRef>
          </c:val>
        </c:ser>
        <c:dLbls>
          <c:showLegendKey val="0"/>
          <c:showVal val="0"/>
          <c:showCatName val="0"/>
          <c:showSerName val="0"/>
          <c:showPercent val="0"/>
          <c:showBubbleSize val="0"/>
        </c:dLbls>
        <c:gapWidth val="50"/>
        <c:axId val="130910464"/>
        <c:axId val="131117440"/>
      </c:barChart>
      <c:catAx>
        <c:axId val="130910464"/>
        <c:scaling>
          <c:orientation val="maxMin"/>
        </c:scaling>
        <c:delete val="0"/>
        <c:axPos val="l"/>
        <c:numFmt formatCode="0%" sourceLinked="1"/>
        <c:majorTickMark val="none"/>
        <c:minorTickMark val="none"/>
        <c:tickLblPos val="nextTo"/>
        <c:txPr>
          <a:bodyPr/>
          <a:lstStyle/>
          <a:p>
            <a:pPr algn="r">
              <a:defRPr sz="1600"/>
            </a:pPr>
            <a:endParaRPr lang="en-US"/>
          </a:p>
        </c:txPr>
        <c:crossAx val="131117440"/>
        <c:crosses val="autoZero"/>
        <c:auto val="1"/>
        <c:lblAlgn val="ctr"/>
        <c:lblOffset val="100"/>
        <c:noMultiLvlLbl val="0"/>
      </c:catAx>
      <c:valAx>
        <c:axId val="131117440"/>
        <c:scaling>
          <c:orientation val="minMax"/>
        </c:scaling>
        <c:delete val="1"/>
        <c:axPos val="t"/>
        <c:numFmt formatCode="0%" sourceLinked="1"/>
        <c:majorTickMark val="out"/>
        <c:minorTickMark val="none"/>
        <c:tickLblPos val="nextTo"/>
        <c:crossAx val="1309104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layout/>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0.16</c:v>
                </c:pt>
                <c:pt idx="1">
                  <c:v>0.82</c:v>
                </c:pt>
                <c:pt idx="2">
                  <c:v>0.02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accent1">
                  <a:lumMod val="75000"/>
                </a:schemeClr>
              </a:solidFill>
            </c:spPr>
          </c:dPt>
          <c:dPt>
            <c:idx val="1"/>
            <c:invertIfNegative val="0"/>
            <c:bubble3D val="0"/>
            <c:spPr>
              <a:solidFill>
                <a:schemeClr val="accent1">
                  <a:lumMod val="75000"/>
                </a:schemeClr>
              </a:solidFill>
            </c:spPr>
          </c:dPt>
          <c:dLbls>
            <c:showLegendKey val="0"/>
            <c:showVal val="1"/>
            <c:showCatName val="0"/>
            <c:showSerName val="0"/>
            <c:showPercent val="0"/>
            <c:showBubbleSize val="0"/>
            <c:showLeaderLines val="0"/>
          </c:dLbls>
          <c:cat>
            <c:strRef>
              <c:f>Sheet1!$A$2:$A$3</c:f>
              <c:strCache>
                <c:ptCount val="2"/>
                <c:pt idx="0">
                  <c:v>Later, at an older age than before</c:v>
                </c:pt>
                <c:pt idx="1">
                  <c:v>Sooner, at a younger age than before</c:v>
                </c:pt>
              </c:strCache>
            </c:strRef>
          </c:cat>
          <c:val>
            <c:numRef>
              <c:f>Sheet1!$B$2:$B$3</c:f>
              <c:numCache>
                <c:formatCode>0%</c:formatCode>
                <c:ptCount val="2"/>
                <c:pt idx="0">
                  <c:v>0.81</c:v>
                </c:pt>
                <c:pt idx="1">
                  <c:v>0.15</c:v>
                </c:pt>
              </c:numCache>
            </c:numRef>
          </c:val>
        </c:ser>
        <c:dLbls>
          <c:showLegendKey val="0"/>
          <c:showVal val="0"/>
          <c:showCatName val="0"/>
          <c:showSerName val="0"/>
          <c:showPercent val="0"/>
          <c:showBubbleSize val="0"/>
        </c:dLbls>
        <c:gapWidth val="50"/>
        <c:axId val="151693952"/>
        <c:axId val="160134272"/>
      </c:barChart>
      <c:catAx>
        <c:axId val="151693952"/>
        <c:scaling>
          <c:orientation val="minMax"/>
        </c:scaling>
        <c:delete val="0"/>
        <c:axPos val="b"/>
        <c:numFmt formatCode="General" sourceLinked="1"/>
        <c:majorTickMark val="none"/>
        <c:minorTickMark val="none"/>
        <c:tickLblPos val="nextTo"/>
        <c:txPr>
          <a:bodyPr/>
          <a:lstStyle/>
          <a:p>
            <a:pPr>
              <a:defRPr sz="1600"/>
            </a:pPr>
            <a:endParaRPr lang="en-US"/>
          </a:p>
        </c:txPr>
        <c:crossAx val="160134272"/>
        <c:crosses val="autoZero"/>
        <c:auto val="1"/>
        <c:lblAlgn val="ctr"/>
        <c:lblOffset val="100"/>
        <c:noMultiLvlLbl val="0"/>
      </c:catAx>
      <c:valAx>
        <c:axId val="160134272"/>
        <c:scaling>
          <c:orientation val="minMax"/>
        </c:scaling>
        <c:delete val="1"/>
        <c:axPos val="l"/>
        <c:numFmt formatCode="0%" sourceLinked="1"/>
        <c:majorTickMark val="out"/>
        <c:minorTickMark val="none"/>
        <c:tickLblPos val="nextTo"/>
        <c:crossAx val="151693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dPt>
            <c:idx val="0"/>
            <c:bubble3D val="0"/>
            <c:spPr/>
          </c:dPt>
          <c:dPt>
            <c:idx val="1"/>
            <c:bubble3D val="0"/>
          </c:dPt>
          <c:dPt>
            <c:idx val="2"/>
            <c:bubble3D val="0"/>
          </c:dPt>
          <c:dPt>
            <c:idx val="3"/>
            <c:bubble3D val="0"/>
          </c:dPt>
          <c:dPt>
            <c:idx val="4"/>
            <c:bubble3D val="0"/>
          </c:dPt>
          <c:dPt>
            <c:idx val="5"/>
            <c:bubble3D val="0"/>
          </c:dPt>
          <c:dPt>
            <c:idx val="6"/>
            <c:bubble3D val="0"/>
          </c:dPt>
          <c:dLbls>
            <c:dLbl>
              <c:idx val="11"/>
              <c:spPr/>
              <c:txPr>
                <a:bodyPr/>
                <a:lstStyle/>
                <a:p>
                  <a:pPr>
                    <a:defRPr>
                      <a:solidFill>
                        <a:schemeClr val="tx1"/>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0.14000000000000001</c:v>
                </c:pt>
                <c:pt idx="1">
                  <c:v>0.25</c:v>
                </c:pt>
                <c:pt idx="2">
                  <c:v>0.24</c:v>
                </c:pt>
                <c:pt idx="3">
                  <c:v>0.2</c:v>
                </c:pt>
                <c:pt idx="4">
                  <c:v>0.21</c:v>
                </c:pt>
                <c:pt idx="5">
                  <c:v>0.22</c:v>
                </c:pt>
                <c:pt idx="6">
                  <c:v>0.15</c:v>
                </c:pt>
                <c:pt idx="7">
                  <c:v>0.13</c:v>
                </c:pt>
              </c:numCache>
            </c:numRef>
          </c:val>
          <c:smooth val="0"/>
        </c:ser>
        <c:dLbls>
          <c:showLegendKey val="0"/>
          <c:showVal val="0"/>
          <c:showCatName val="0"/>
          <c:showSerName val="0"/>
          <c:showPercent val="0"/>
          <c:showBubbleSize val="0"/>
        </c:dLbls>
        <c:marker val="1"/>
        <c:smooth val="0"/>
        <c:axId val="160601216"/>
        <c:axId val="160602752"/>
      </c:lineChart>
      <c:catAx>
        <c:axId val="160601216"/>
        <c:scaling>
          <c:orientation val="minMax"/>
        </c:scaling>
        <c:delete val="0"/>
        <c:axPos val="b"/>
        <c:numFmt formatCode="General" sourceLinked="1"/>
        <c:majorTickMark val="none"/>
        <c:minorTickMark val="none"/>
        <c:tickLblPos val="nextTo"/>
        <c:txPr>
          <a:bodyPr/>
          <a:lstStyle/>
          <a:p>
            <a:pPr>
              <a:defRPr sz="1600"/>
            </a:pPr>
            <a:endParaRPr lang="en-US"/>
          </a:p>
        </c:txPr>
        <c:crossAx val="160602752"/>
        <c:crosses val="autoZero"/>
        <c:auto val="1"/>
        <c:lblAlgn val="ctr"/>
        <c:lblOffset val="100"/>
        <c:noMultiLvlLbl val="0"/>
      </c:catAx>
      <c:valAx>
        <c:axId val="160602752"/>
        <c:scaling>
          <c:orientation val="minMax"/>
        </c:scaling>
        <c:delete val="1"/>
        <c:axPos val="l"/>
        <c:numFmt formatCode="0%" sourceLinked="1"/>
        <c:majorTickMark val="out"/>
        <c:minorTickMark val="none"/>
        <c:tickLblPos val="nextTo"/>
        <c:crossAx val="160601216"/>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barChart>
        <c:barDir val="col"/>
        <c:grouping val="clustered"/>
        <c:varyColors val="0"/>
        <c:ser>
          <c:idx val="0"/>
          <c:order val="0"/>
          <c:tx>
            <c:strRef>
              <c:f>Sheet1!$B$1</c:f>
              <c:strCache>
                <c:ptCount val="1"/>
                <c:pt idx="0">
                  <c:v>Workers (n=1,003)</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Sheet1!$B$2:$B$11</c:f>
              <c:numCache>
                <c:formatCode>0%</c:formatCode>
                <c:ptCount val="10"/>
                <c:pt idx="0">
                  <c:v>0.02</c:v>
                </c:pt>
                <c:pt idx="1">
                  <c:v>0.06</c:v>
                </c:pt>
                <c:pt idx="2">
                  <c:v>0.09</c:v>
                </c:pt>
                <c:pt idx="3">
                  <c:v>7.0000000000000007E-2</c:v>
                </c:pt>
                <c:pt idx="4">
                  <c:v>0.21</c:v>
                </c:pt>
                <c:pt idx="5">
                  <c:v>0.1</c:v>
                </c:pt>
                <c:pt idx="6">
                  <c:v>0.26</c:v>
                </c:pt>
                <c:pt idx="7">
                  <c:v>0.1</c:v>
                </c:pt>
                <c:pt idx="8">
                  <c:v>0.01</c:v>
                </c:pt>
                <c:pt idx="9">
                  <c:v>7.0000000000000007E-2</c:v>
                </c:pt>
              </c:numCache>
            </c:numRef>
          </c:val>
        </c:ser>
        <c:ser>
          <c:idx val="1"/>
          <c:order val="1"/>
          <c:tx>
            <c:strRef>
              <c:f>Sheet1!$C$1</c:f>
              <c:strCache>
                <c:ptCount val="1"/>
                <c:pt idx="0">
                  <c:v>Retirees (n=1,001)</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Under 55</c:v>
                </c:pt>
                <c:pt idx="1">
                  <c:v>55-59</c:v>
                </c:pt>
                <c:pt idx="2">
                  <c:v>60-61</c:v>
                </c:pt>
                <c:pt idx="3">
                  <c:v>62-64</c:v>
                </c:pt>
                <c:pt idx="4">
                  <c:v>65</c:v>
                </c:pt>
                <c:pt idx="5">
                  <c:v>66-69</c:v>
                </c:pt>
                <c:pt idx="6">
                  <c:v>70 or older</c:v>
                </c:pt>
                <c:pt idx="7">
                  <c:v>Never retire</c:v>
                </c:pt>
                <c:pt idx="8">
                  <c:v>Never worked</c:v>
                </c:pt>
                <c:pt idx="9">
                  <c:v>Don't know / Refused</c:v>
                </c:pt>
              </c:strCache>
            </c:strRef>
          </c:cat>
          <c:val>
            <c:numRef>
              <c:f>Sheet1!$C$2:$C$11</c:f>
              <c:numCache>
                <c:formatCode>0%</c:formatCode>
                <c:ptCount val="10"/>
                <c:pt idx="0">
                  <c:v>0.21</c:v>
                </c:pt>
                <c:pt idx="1">
                  <c:v>0.15</c:v>
                </c:pt>
                <c:pt idx="2">
                  <c:v>0.08</c:v>
                </c:pt>
                <c:pt idx="3">
                  <c:v>0.22</c:v>
                </c:pt>
                <c:pt idx="4">
                  <c:v>0.09</c:v>
                </c:pt>
                <c:pt idx="5">
                  <c:v>0.08</c:v>
                </c:pt>
                <c:pt idx="6">
                  <c:v>0.06</c:v>
                </c:pt>
                <c:pt idx="7">
                  <c:v>0.02</c:v>
                </c:pt>
                <c:pt idx="8">
                  <c:v>0.03</c:v>
                </c:pt>
                <c:pt idx="9">
                  <c:v>0.05</c:v>
                </c:pt>
              </c:numCache>
            </c:numRef>
          </c:val>
        </c:ser>
        <c:dLbls>
          <c:showLegendKey val="0"/>
          <c:showVal val="0"/>
          <c:showCatName val="0"/>
          <c:showSerName val="0"/>
          <c:showPercent val="0"/>
          <c:showBubbleSize val="0"/>
        </c:dLbls>
        <c:gapWidth val="50"/>
        <c:axId val="160746496"/>
        <c:axId val="160834304"/>
      </c:barChart>
      <c:catAx>
        <c:axId val="160746496"/>
        <c:scaling>
          <c:orientation val="minMax"/>
        </c:scaling>
        <c:delete val="0"/>
        <c:axPos val="b"/>
        <c:numFmt formatCode="General" sourceLinked="1"/>
        <c:majorTickMark val="none"/>
        <c:minorTickMark val="none"/>
        <c:tickLblPos val="nextTo"/>
        <c:txPr>
          <a:bodyPr/>
          <a:lstStyle/>
          <a:p>
            <a:pPr>
              <a:defRPr sz="1600"/>
            </a:pPr>
            <a:endParaRPr lang="en-US"/>
          </a:p>
        </c:txPr>
        <c:crossAx val="160834304"/>
        <c:crosses val="autoZero"/>
        <c:auto val="1"/>
        <c:lblAlgn val="ctr"/>
        <c:lblOffset val="100"/>
        <c:noMultiLvlLbl val="0"/>
      </c:catAx>
      <c:valAx>
        <c:axId val="160834304"/>
        <c:scaling>
          <c:orientation val="minMax"/>
        </c:scaling>
        <c:delete val="1"/>
        <c:axPos val="l"/>
        <c:numFmt formatCode="0%" sourceLinked="1"/>
        <c:majorTickMark val="out"/>
        <c:minorTickMark val="none"/>
        <c:tickLblPos val="nextTo"/>
        <c:crossAx val="160746496"/>
        <c:crosses val="autoZero"/>
        <c:crossBetween val="between"/>
      </c:valAx>
    </c:plotArea>
    <c:legend>
      <c:legendPos val="t"/>
      <c:layout>
        <c:manualLayout>
          <c:xMode val="edge"/>
          <c:yMode val="edge"/>
          <c:x val="0.25420077557872833"/>
          <c:y val="3.1894079813373631E-2"/>
          <c:w val="0.48518408171951483"/>
          <c:h val="7.752848282232877E-2"/>
        </c:manualLayou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Earlier Than Planned</c:v>
                </c:pt>
              </c:strCache>
            </c:strRef>
          </c:tx>
          <c:dLbls>
            <c:dLbl>
              <c:idx val="0"/>
              <c:layout/>
              <c:dLblPos val="t"/>
              <c:showLegendKey val="0"/>
              <c:showVal val="1"/>
              <c:showCatName val="0"/>
              <c:showSerName val="0"/>
              <c:showPercent val="0"/>
              <c:showBubbleSize val="0"/>
            </c:dLbl>
            <c:dLbl>
              <c:idx val="5"/>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7"/>
              <c:layout/>
              <c:dLblPos val="t"/>
              <c:showLegendKey val="0"/>
              <c:showVal val="1"/>
              <c:showCatName val="0"/>
              <c:showSerName val="0"/>
              <c:showPercent val="0"/>
              <c:showBubbleSize val="0"/>
            </c:dLbl>
            <c:dLbl>
              <c:idx val="17"/>
              <c:layout/>
              <c:dLblPos val="t"/>
              <c:showLegendKey val="0"/>
              <c:showVal val="1"/>
              <c:showCatName val="0"/>
              <c:showSerName val="0"/>
              <c:showPercent val="0"/>
              <c:showBubbleSize val="0"/>
            </c:dLbl>
            <c:dLbl>
              <c:idx val="18"/>
              <c:layout/>
              <c:dLblPos val="t"/>
              <c:showLegendKey val="0"/>
              <c:showVal val="1"/>
              <c:showCatName val="0"/>
              <c:showSerName val="0"/>
              <c:showPercent val="0"/>
              <c:showBubbleSize val="0"/>
            </c:dLbl>
            <c:dLbl>
              <c:idx val="21"/>
              <c:layout/>
              <c:dLblPos val="t"/>
              <c:showLegendKey val="0"/>
              <c:showVal val="1"/>
              <c:showCatName val="0"/>
              <c:showSerName val="0"/>
              <c:showPercent val="0"/>
              <c:showBubbleSize val="0"/>
            </c:dLbl>
            <c:dLbl>
              <c:idx val="22"/>
              <c:layout/>
              <c:dLblPos val="t"/>
              <c:showLegendKey val="0"/>
              <c:showVal val="1"/>
              <c:showCatName val="0"/>
              <c:showSerName val="0"/>
              <c:showPercent val="0"/>
              <c:showBubbleSize val="0"/>
            </c:dLbl>
            <c:dLbl>
              <c:idx val="23"/>
              <c:layout/>
              <c:dLblPos val="t"/>
              <c:showLegendKey val="0"/>
              <c:showVal val="1"/>
              <c:showCatName val="0"/>
              <c:showSerName val="0"/>
              <c:showPercent val="0"/>
              <c:showBubbleSize val="0"/>
            </c:dLbl>
            <c:dLbl>
              <c:idx val="24"/>
              <c:layout>
                <c:manualLayout>
                  <c:x val="-3.6825044305359264E-3"/>
                  <c:y val="-5.1967500412408801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0%</c:formatCode>
                <c:ptCount val="25"/>
                <c:pt idx="0">
                  <c:v>0.52</c:v>
                </c:pt>
                <c:pt idx="1">
                  <c:v>0.4</c:v>
                </c:pt>
                <c:pt idx="5">
                  <c:v>0.48</c:v>
                </c:pt>
                <c:pt idx="6">
                  <c:v>0.49</c:v>
                </c:pt>
                <c:pt idx="7">
                  <c:v>0.45</c:v>
                </c:pt>
                <c:pt idx="8">
                  <c:v>0.4</c:v>
                </c:pt>
                <c:pt idx="9">
                  <c:v>0.36</c:v>
                </c:pt>
                <c:pt idx="10">
                  <c:v>0.39</c:v>
                </c:pt>
                <c:pt idx="11">
                  <c:v>0.45</c:v>
                </c:pt>
                <c:pt idx="12">
                  <c:v>0.39</c:v>
                </c:pt>
                <c:pt idx="13">
                  <c:v>0.37</c:v>
                </c:pt>
                <c:pt idx="14">
                  <c:v>0.4</c:v>
                </c:pt>
                <c:pt idx="15">
                  <c:v>0.38</c:v>
                </c:pt>
                <c:pt idx="16">
                  <c:v>0.37</c:v>
                </c:pt>
                <c:pt idx="17">
                  <c:v>0.51</c:v>
                </c:pt>
                <c:pt idx="18">
                  <c:v>0.47</c:v>
                </c:pt>
                <c:pt idx="19">
                  <c:v>0.41</c:v>
                </c:pt>
                <c:pt idx="20">
                  <c:v>0.45</c:v>
                </c:pt>
                <c:pt idx="21">
                  <c:v>0.5</c:v>
                </c:pt>
                <c:pt idx="22">
                  <c:v>0.47</c:v>
                </c:pt>
                <c:pt idx="23">
                  <c:v>0.49</c:v>
                </c:pt>
                <c:pt idx="24">
                  <c:v>0.5</c:v>
                </c:pt>
              </c:numCache>
            </c:numRef>
          </c:val>
          <c:smooth val="0"/>
        </c:ser>
        <c:ser>
          <c:idx val="1"/>
          <c:order val="1"/>
          <c:tx>
            <c:strRef>
              <c:f>Sheet1!$C$1</c:f>
              <c:strCache>
                <c:ptCount val="1"/>
                <c:pt idx="0">
                  <c:v>About When Planned</c:v>
                </c:pt>
              </c:strCache>
            </c:strRef>
          </c:tx>
          <c:dLbls>
            <c:dLbl>
              <c:idx val="0"/>
              <c:layout/>
              <c:dLblPos val="b"/>
              <c:showLegendKey val="0"/>
              <c:showVal val="1"/>
              <c:showCatName val="0"/>
              <c:showSerName val="0"/>
              <c:showPercent val="0"/>
              <c:showBubbleSize val="0"/>
            </c:dLbl>
            <c:dLbl>
              <c:idx val="5"/>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17"/>
              <c:layout/>
              <c:dLblPos val="b"/>
              <c:showLegendKey val="0"/>
              <c:showVal val="1"/>
              <c:showCatName val="0"/>
              <c:showSerName val="0"/>
              <c:showPercent val="0"/>
              <c:showBubbleSize val="0"/>
            </c:dLbl>
            <c:dLbl>
              <c:idx val="18"/>
              <c:layout/>
              <c:dLblPos val="b"/>
              <c:showLegendKey val="0"/>
              <c:showVal val="1"/>
              <c:showCatName val="0"/>
              <c:showSerName val="0"/>
              <c:showPercent val="0"/>
              <c:showBubbleSize val="0"/>
            </c:dLbl>
            <c:dLbl>
              <c:idx val="21"/>
              <c:layout/>
              <c:dLblPos val="b"/>
              <c:showLegendKey val="0"/>
              <c:showVal val="1"/>
              <c:showCatName val="0"/>
              <c:showSerName val="0"/>
              <c:showPercent val="0"/>
              <c:showBubbleSize val="0"/>
            </c:dLbl>
            <c:dLbl>
              <c:idx val="22"/>
              <c:layout/>
              <c:dLblPos val="b"/>
              <c:showLegendKey val="0"/>
              <c:showVal val="1"/>
              <c:showCatName val="0"/>
              <c:showSerName val="0"/>
              <c:showPercent val="0"/>
              <c:showBubbleSize val="0"/>
            </c:dLbl>
            <c:dLbl>
              <c:idx val="23"/>
              <c:layout/>
              <c:dLblPos val="b"/>
              <c:showLegendKey val="0"/>
              <c:showVal val="1"/>
              <c:showCatName val="0"/>
              <c:showSerName val="0"/>
              <c:showPercent val="0"/>
              <c:showBubbleSize val="0"/>
            </c:dLbl>
            <c:dLbl>
              <c:idx val="24"/>
              <c:layout>
                <c:manualLayout>
                  <c:x val="-2.2580030060345021E-3"/>
                  <c:y val="3.2256355086641271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0%</c:formatCode>
                <c:ptCount val="25"/>
                <c:pt idx="0">
                  <c:v>0.43</c:v>
                </c:pt>
                <c:pt idx="1">
                  <c:v>0.53</c:v>
                </c:pt>
                <c:pt idx="5">
                  <c:v>0.42</c:v>
                </c:pt>
                <c:pt idx="6">
                  <c:v>0.39</c:v>
                </c:pt>
                <c:pt idx="7">
                  <c:v>0.42</c:v>
                </c:pt>
                <c:pt idx="8">
                  <c:v>0.48</c:v>
                </c:pt>
                <c:pt idx="9">
                  <c:v>0.52</c:v>
                </c:pt>
                <c:pt idx="10">
                  <c:v>0.48</c:v>
                </c:pt>
                <c:pt idx="11">
                  <c:v>0.47</c:v>
                </c:pt>
                <c:pt idx="12">
                  <c:v>0.48</c:v>
                </c:pt>
                <c:pt idx="13">
                  <c:v>0.52</c:v>
                </c:pt>
                <c:pt idx="14">
                  <c:v>0.5</c:v>
                </c:pt>
                <c:pt idx="15">
                  <c:v>0.52</c:v>
                </c:pt>
                <c:pt idx="16">
                  <c:v>0.55000000000000004</c:v>
                </c:pt>
                <c:pt idx="17">
                  <c:v>0.4</c:v>
                </c:pt>
                <c:pt idx="18">
                  <c:v>0.42</c:v>
                </c:pt>
                <c:pt idx="19">
                  <c:v>0.49</c:v>
                </c:pt>
                <c:pt idx="20">
                  <c:v>0.46</c:v>
                </c:pt>
                <c:pt idx="21">
                  <c:v>0.37</c:v>
                </c:pt>
                <c:pt idx="22">
                  <c:v>0.43</c:v>
                </c:pt>
                <c:pt idx="23">
                  <c:v>0.38</c:v>
                </c:pt>
                <c:pt idx="24">
                  <c:v>0.4</c:v>
                </c:pt>
              </c:numCache>
            </c:numRef>
          </c:val>
          <c:smooth val="0"/>
        </c:ser>
        <c:ser>
          <c:idx val="2"/>
          <c:order val="2"/>
          <c:tx>
            <c:strRef>
              <c:f>Sheet1!$D$1</c:f>
              <c:strCache>
                <c:ptCount val="1"/>
                <c:pt idx="0">
                  <c:v>Later Than Planned</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0%</c:formatCode>
                <c:ptCount val="25"/>
                <c:pt idx="0">
                  <c:v>0.03</c:v>
                </c:pt>
                <c:pt idx="1">
                  <c:v>0.03</c:v>
                </c:pt>
                <c:pt idx="5">
                  <c:v>7.0000000000000007E-2</c:v>
                </c:pt>
                <c:pt idx="6">
                  <c:v>7.0000000000000007E-2</c:v>
                </c:pt>
                <c:pt idx="7">
                  <c:v>0.05</c:v>
                </c:pt>
                <c:pt idx="8">
                  <c:v>0.05</c:v>
                </c:pt>
                <c:pt idx="9">
                  <c:v>0.06</c:v>
                </c:pt>
                <c:pt idx="10">
                  <c:v>0.05</c:v>
                </c:pt>
                <c:pt idx="11">
                  <c:v>0.05</c:v>
                </c:pt>
                <c:pt idx="12">
                  <c:v>0.05</c:v>
                </c:pt>
                <c:pt idx="13">
                  <c:v>0.06</c:v>
                </c:pt>
                <c:pt idx="14">
                  <c:v>0.05</c:v>
                </c:pt>
                <c:pt idx="15">
                  <c:v>0.05</c:v>
                </c:pt>
                <c:pt idx="16">
                  <c:v>0.05</c:v>
                </c:pt>
                <c:pt idx="17">
                  <c:v>0.04</c:v>
                </c:pt>
                <c:pt idx="18">
                  <c:v>7.0000000000000007E-2</c:v>
                </c:pt>
                <c:pt idx="19">
                  <c:v>0.04</c:v>
                </c:pt>
                <c:pt idx="20">
                  <c:v>0.03</c:v>
                </c:pt>
                <c:pt idx="21">
                  <c:v>0.09</c:v>
                </c:pt>
                <c:pt idx="22">
                  <c:v>0.06</c:v>
                </c:pt>
                <c:pt idx="23">
                  <c:v>7.0000000000000007E-2</c:v>
                </c:pt>
                <c:pt idx="24">
                  <c:v>0.05</c:v>
                </c:pt>
              </c:numCache>
            </c:numRef>
          </c:val>
          <c:smooth val="0"/>
        </c:ser>
        <c:dLbls>
          <c:showLegendKey val="0"/>
          <c:showVal val="0"/>
          <c:showCatName val="0"/>
          <c:showSerName val="0"/>
          <c:showPercent val="0"/>
          <c:showBubbleSize val="0"/>
        </c:dLbls>
        <c:marker val="1"/>
        <c:smooth val="0"/>
        <c:axId val="160631424"/>
        <c:axId val="160641408"/>
      </c:lineChart>
      <c:catAx>
        <c:axId val="160631424"/>
        <c:scaling>
          <c:orientation val="minMax"/>
        </c:scaling>
        <c:delete val="0"/>
        <c:axPos val="b"/>
        <c:numFmt formatCode="General" sourceLinked="1"/>
        <c:majorTickMark val="none"/>
        <c:minorTickMark val="none"/>
        <c:tickLblPos val="nextTo"/>
        <c:txPr>
          <a:bodyPr/>
          <a:lstStyle/>
          <a:p>
            <a:pPr>
              <a:defRPr sz="1100"/>
            </a:pPr>
            <a:endParaRPr lang="en-US"/>
          </a:p>
        </c:txPr>
        <c:crossAx val="160641408"/>
        <c:crosses val="autoZero"/>
        <c:auto val="1"/>
        <c:lblAlgn val="ctr"/>
        <c:lblOffset val="100"/>
        <c:noMultiLvlLbl val="0"/>
      </c:catAx>
      <c:valAx>
        <c:axId val="160641408"/>
        <c:scaling>
          <c:orientation val="minMax"/>
        </c:scaling>
        <c:delete val="1"/>
        <c:axPos val="l"/>
        <c:numFmt formatCode="0%" sourceLinked="1"/>
        <c:majorTickMark val="out"/>
        <c:minorTickMark val="none"/>
        <c:tickLblPos val="nextTo"/>
        <c:crossAx val="160631424"/>
        <c:crosses val="autoZero"/>
        <c:crossBetween val="between"/>
      </c:valAx>
    </c:plotArea>
    <c:legend>
      <c:legendPos val="t"/>
      <c:layout>
        <c:manualLayout>
          <c:xMode val="edge"/>
          <c:yMode val="edge"/>
          <c:x val="0.14439868093411404"/>
          <c:y val="1.675976455295497E-2"/>
          <c:w val="0.719379051977477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0.21</c:v>
                </c:pt>
                <c:pt idx="1">
                  <c:v>0.17</c:v>
                </c:pt>
                <c:pt idx="2">
                  <c:v>0.17</c:v>
                </c:pt>
                <c:pt idx="3">
                  <c:v>0.18</c:v>
                </c:pt>
                <c:pt idx="4">
                  <c:v>0.24</c:v>
                </c:pt>
                <c:pt idx="5">
                  <c:v>0.18</c:v>
                </c:pt>
                <c:pt idx="6">
                  <c:v>0.16</c:v>
                </c:pt>
                <c:pt idx="7">
                  <c:v>0.24</c:v>
                </c:pt>
                <c:pt idx="8">
                  <c:v>0.2</c:v>
                </c:pt>
                <c:pt idx="9">
                  <c:v>0.2</c:v>
                </c:pt>
                <c:pt idx="10">
                  <c:v>0.18</c:v>
                </c:pt>
                <c:pt idx="11">
                  <c:v>0.21</c:v>
                </c:pt>
                <c:pt idx="12">
                  <c:v>0.2</c:v>
                </c:pt>
                <c:pt idx="13">
                  <c:v>0.19</c:v>
                </c:pt>
                <c:pt idx="14">
                  <c:v>0.2</c:v>
                </c:pt>
                <c:pt idx="15">
                  <c:v>0.18</c:v>
                </c:pt>
                <c:pt idx="16">
                  <c:v>0.13</c:v>
                </c:pt>
                <c:pt idx="17">
                  <c:v>0.12</c:v>
                </c:pt>
                <c:pt idx="18">
                  <c:v>0.12</c:v>
                </c:pt>
                <c:pt idx="19">
                  <c:v>0.13</c:v>
                </c:pt>
                <c:pt idx="20">
                  <c:v>0.14000000000000001</c:v>
                </c:pt>
                <c:pt idx="21">
                  <c:v>0.17</c:v>
                </c:pt>
                <c:pt idx="22">
                  <c:v>0.18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0.33</c:v>
                </c:pt>
                <c:pt idx="1">
                  <c:v>0.36</c:v>
                </c:pt>
                <c:pt idx="2">
                  <c:v>0.37</c:v>
                </c:pt>
                <c:pt idx="3">
                  <c:v>0.38</c:v>
                </c:pt>
                <c:pt idx="4">
                  <c:v>0.36</c:v>
                </c:pt>
                <c:pt idx="5">
                  <c:v>0.44</c:v>
                </c:pt>
                <c:pt idx="6">
                  <c:v>0.41</c:v>
                </c:pt>
                <c:pt idx="7">
                  <c:v>0.42</c:v>
                </c:pt>
                <c:pt idx="8">
                  <c:v>0.38</c:v>
                </c:pt>
                <c:pt idx="9">
                  <c:v>0.45</c:v>
                </c:pt>
                <c:pt idx="10">
                  <c:v>0.4</c:v>
                </c:pt>
                <c:pt idx="11">
                  <c:v>0.4</c:v>
                </c:pt>
                <c:pt idx="12">
                  <c:v>0.38</c:v>
                </c:pt>
                <c:pt idx="13">
                  <c:v>0.42</c:v>
                </c:pt>
                <c:pt idx="14">
                  <c:v>0.46</c:v>
                </c:pt>
                <c:pt idx="15">
                  <c:v>0.37</c:v>
                </c:pt>
                <c:pt idx="16">
                  <c:v>0.42</c:v>
                </c:pt>
                <c:pt idx="17">
                  <c:v>0.37</c:v>
                </c:pt>
                <c:pt idx="18">
                  <c:v>0.36</c:v>
                </c:pt>
                <c:pt idx="19">
                  <c:v>0.38</c:v>
                </c:pt>
                <c:pt idx="20">
                  <c:v>0.34</c:v>
                </c:pt>
                <c:pt idx="21">
                  <c:v>0.38</c:v>
                </c:pt>
                <c:pt idx="22">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0.23</c:v>
                </c:pt>
                <c:pt idx="1">
                  <c:v>0.22</c:v>
                </c:pt>
                <c:pt idx="2">
                  <c:v>0.26</c:v>
                </c:pt>
                <c:pt idx="3">
                  <c:v>0.24</c:v>
                </c:pt>
                <c:pt idx="4">
                  <c:v>0.23</c:v>
                </c:pt>
                <c:pt idx="5">
                  <c:v>0.21</c:v>
                </c:pt>
                <c:pt idx="6">
                  <c:v>0.27</c:v>
                </c:pt>
                <c:pt idx="7">
                  <c:v>0.19</c:v>
                </c:pt>
                <c:pt idx="8">
                  <c:v>0.22</c:v>
                </c:pt>
                <c:pt idx="9">
                  <c:v>0.21</c:v>
                </c:pt>
                <c:pt idx="10">
                  <c:v>0.22</c:v>
                </c:pt>
                <c:pt idx="11">
                  <c:v>0.21</c:v>
                </c:pt>
                <c:pt idx="12">
                  <c:v>0.21</c:v>
                </c:pt>
                <c:pt idx="13">
                  <c:v>0.2</c:v>
                </c:pt>
                <c:pt idx="14">
                  <c:v>0.18</c:v>
                </c:pt>
                <c:pt idx="15">
                  <c:v>0.21</c:v>
                </c:pt>
                <c:pt idx="16">
                  <c:v>0.22</c:v>
                </c:pt>
                <c:pt idx="17">
                  <c:v>0.25</c:v>
                </c:pt>
                <c:pt idx="18">
                  <c:v>0.27</c:v>
                </c:pt>
                <c:pt idx="19">
                  <c:v>0.22</c:v>
                </c:pt>
                <c:pt idx="20">
                  <c:v>0.23</c:v>
                </c:pt>
                <c:pt idx="21">
                  <c:v>0.18</c:v>
                </c:pt>
                <c:pt idx="22">
                  <c:v>0.19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0.2</c:v>
                </c:pt>
                <c:pt idx="1">
                  <c:v>0.21</c:v>
                </c:pt>
                <c:pt idx="2">
                  <c:v>0.15</c:v>
                </c:pt>
                <c:pt idx="3">
                  <c:v>0.17</c:v>
                </c:pt>
                <c:pt idx="4">
                  <c:v>0.15</c:v>
                </c:pt>
                <c:pt idx="5">
                  <c:v>0.15</c:v>
                </c:pt>
                <c:pt idx="6">
                  <c:v>0.15</c:v>
                </c:pt>
                <c:pt idx="7">
                  <c:v>0.13</c:v>
                </c:pt>
                <c:pt idx="8">
                  <c:v>0.19</c:v>
                </c:pt>
                <c:pt idx="9">
                  <c:v>0.14000000000000001</c:v>
                </c:pt>
                <c:pt idx="10">
                  <c:v>0.19</c:v>
                </c:pt>
                <c:pt idx="11">
                  <c:v>0.17</c:v>
                </c:pt>
                <c:pt idx="12">
                  <c:v>0.2</c:v>
                </c:pt>
                <c:pt idx="13">
                  <c:v>0.17</c:v>
                </c:pt>
                <c:pt idx="14">
                  <c:v>0.14000000000000001</c:v>
                </c:pt>
                <c:pt idx="15" formatCode="0.00%">
                  <c:v>0.22</c:v>
                </c:pt>
                <c:pt idx="16">
                  <c:v>0.22</c:v>
                </c:pt>
                <c:pt idx="17">
                  <c:v>0.26</c:v>
                </c:pt>
                <c:pt idx="18">
                  <c:v>0.23</c:v>
                </c:pt>
                <c:pt idx="19">
                  <c:v>0.24</c:v>
                </c:pt>
                <c:pt idx="20">
                  <c:v>0.28999999999999998</c:v>
                </c:pt>
                <c:pt idx="21">
                  <c:v>0.24</c:v>
                </c:pt>
                <c:pt idx="22">
                  <c:v>0.23</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0.03</c:v>
                </c:pt>
                <c:pt idx="1">
                  <c:v>0.04</c:v>
                </c:pt>
                <c:pt idx="2">
                  <c:v>0.05</c:v>
                </c:pt>
                <c:pt idx="3">
                  <c:v>0.02</c:v>
                </c:pt>
                <c:pt idx="4">
                  <c:v>0.03</c:v>
                </c:pt>
                <c:pt idx="5">
                  <c:v>0.01</c:v>
                </c:pt>
                <c:pt idx="6">
                  <c:v>0.01</c:v>
                </c:pt>
                <c:pt idx="7">
                  <c:v>0.01</c:v>
                </c:pt>
                <c:pt idx="8">
                  <c:v>0.01</c:v>
                </c:pt>
                <c:pt idx="9">
                  <c:v>0</c:v>
                </c:pt>
                <c:pt idx="10">
                  <c:v>0.01</c:v>
                </c:pt>
                <c:pt idx="11">
                  <c:v>0.01</c:v>
                </c:pt>
                <c:pt idx="12">
                  <c:v>0.01</c:v>
                </c:pt>
                <c:pt idx="13">
                  <c:v>0.01</c:v>
                </c:pt>
                <c:pt idx="14">
                  <c:v>0.01</c:v>
                </c:pt>
                <c:pt idx="15">
                  <c:v>0.02</c:v>
                </c:pt>
                <c:pt idx="16">
                  <c:v>0.01</c:v>
                </c:pt>
                <c:pt idx="17">
                  <c:v>0.01</c:v>
                </c:pt>
                <c:pt idx="18">
                  <c:v>0.01</c:v>
                </c:pt>
                <c:pt idx="19">
                  <c:v>0.02</c:v>
                </c:pt>
                <c:pt idx="20">
                  <c:v>0.01</c:v>
                </c:pt>
                <c:pt idx="21">
                  <c:v>0.02</c:v>
                </c:pt>
                <c:pt idx="22">
                  <c:v>0.01</c:v>
                </c:pt>
              </c:numCache>
            </c:numRef>
          </c:val>
        </c:ser>
        <c:dLbls>
          <c:showLegendKey val="0"/>
          <c:showVal val="0"/>
          <c:showCatName val="0"/>
          <c:showSerName val="0"/>
          <c:showPercent val="0"/>
          <c:showBubbleSize val="0"/>
        </c:dLbls>
        <c:axId val="37690752"/>
        <c:axId val="37696640"/>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00B05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FF000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-3.9999999999999983E-3</c:v>
                </c:pt>
                <c:pt idx="2">
                  <c:v>0</c:v>
                </c:pt>
                <c:pt idx="3">
                  <c:v>9.9999999999999807E-4</c:v>
                </c:pt>
                <c:pt idx="4">
                  <c:v>6.0000000000000001E-3</c:v>
                </c:pt>
                <c:pt idx="5">
                  <c:v>-6.0000000000000001E-3</c:v>
                </c:pt>
                <c:pt idx="6">
                  <c:v>-1.9999999999999992E-3</c:v>
                </c:pt>
                <c:pt idx="7">
                  <c:v>7.9999999999999984E-3</c:v>
                </c:pt>
                <c:pt idx="8">
                  <c:v>-3.9999999999999983E-3</c:v>
                </c:pt>
                <c:pt idx="9">
                  <c:v>0</c:v>
                </c:pt>
                <c:pt idx="10">
                  <c:v>-2.0000000000000018E-3</c:v>
                </c:pt>
                <c:pt idx="11">
                  <c:v>3.0000000000000001E-3</c:v>
                </c:pt>
                <c:pt idx="12">
                  <c:v>-9.9999999999999807E-4</c:v>
                </c:pt>
                <c:pt idx="13">
                  <c:v>-1.0000000000000009E-3</c:v>
                </c:pt>
                <c:pt idx="14">
                  <c:v>1.0000000000000009E-3</c:v>
                </c:pt>
                <c:pt idx="15">
                  <c:v>-2.0000000000000018E-3</c:v>
                </c:pt>
                <c:pt idx="16">
                  <c:v>-4.9999999999999992E-3</c:v>
                </c:pt>
                <c:pt idx="17">
                  <c:v>-1.0000000000000009E-3</c:v>
                </c:pt>
                <c:pt idx="18">
                  <c:v>0</c:v>
                </c:pt>
                <c:pt idx="19">
                  <c:v>1.0000000000000009E-3</c:v>
                </c:pt>
                <c:pt idx="20">
                  <c:v>1.0000000000000009E-3</c:v>
                </c:pt>
                <c:pt idx="21">
                  <c:v>3.0000000000000001E-3</c:v>
                </c:pt>
                <c:pt idx="22">
                  <c:v>9.9999999999999807E-4</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1.3888888888888889E-3"/>
                  <c:y val="0.2442336331503193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-3.999999999999998E-2</c:v>
                </c:pt>
                <c:pt idx="2">
                  <c:v>0</c:v>
                </c:pt>
                <c:pt idx="3">
                  <c:v>9.9999999999999811E-3</c:v>
                </c:pt>
                <c:pt idx="4">
                  <c:v>0.06</c:v>
                </c:pt>
                <c:pt idx="5">
                  <c:v>-0.06</c:v>
                </c:pt>
                <c:pt idx="6">
                  <c:v>-1.999999999999999E-2</c:v>
                </c:pt>
                <c:pt idx="7">
                  <c:v>7.9999999999999988E-2</c:v>
                </c:pt>
                <c:pt idx="8">
                  <c:v>-3.999999999999998E-2</c:v>
                </c:pt>
                <c:pt idx="9">
                  <c:v>0</c:v>
                </c:pt>
                <c:pt idx="10">
                  <c:v>-2.0000000000000018E-2</c:v>
                </c:pt>
                <c:pt idx="11">
                  <c:v>0.03</c:v>
                </c:pt>
                <c:pt idx="12">
                  <c:v>-9.9999999999999811E-3</c:v>
                </c:pt>
                <c:pt idx="13">
                  <c:v>-1.0000000000000009E-2</c:v>
                </c:pt>
                <c:pt idx="14">
                  <c:v>1.0000000000000009E-2</c:v>
                </c:pt>
                <c:pt idx="15">
                  <c:v>-2.0000000000000018E-2</c:v>
                </c:pt>
                <c:pt idx="16">
                  <c:v>-4.9999999999999989E-2</c:v>
                </c:pt>
                <c:pt idx="17">
                  <c:v>-1.0000000000000009E-2</c:v>
                </c:pt>
                <c:pt idx="18">
                  <c:v>0</c:v>
                </c:pt>
                <c:pt idx="19">
                  <c:v>1.0000000000000009E-2</c:v>
                </c:pt>
                <c:pt idx="20">
                  <c:v>1.0000000000000009E-2</c:v>
                </c:pt>
                <c:pt idx="21">
                  <c:v>0.03</c:v>
                </c:pt>
                <c:pt idx="22">
                  <c:v>9.9999999999999811E-3</c:v>
                </c:pt>
              </c:numCache>
            </c:numRef>
          </c:val>
        </c:ser>
        <c:dLbls>
          <c:showLegendKey val="0"/>
          <c:showVal val="0"/>
          <c:showCatName val="0"/>
          <c:showSerName val="0"/>
          <c:showPercent val="0"/>
          <c:showBubbleSize val="0"/>
        </c:dLbls>
        <c:gapWidth val="150"/>
        <c:overlap val="100"/>
        <c:axId val="37708160"/>
        <c:axId val="37698176"/>
      </c:barChart>
      <c:catAx>
        <c:axId val="3769075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7696640"/>
        <c:crosses val="autoZero"/>
        <c:auto val="1"/>
        <c:lblAlgn val="ctr"/>
        <c:lblOffset val="100"/>
        <c:noMultiLvlLbl val="0"/>
      </c:catAx>
      <c:valAx>
        <c:axId val="3769664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7690752"/>
        <c:crosses val="autoZero"/>
        <c:crossBetween val="between"/>
        <c:majorUnit val="5.000000000000001E-2"/>
      </c:valAx>
      <c:valAx>
        <c:axId val="37698176"/>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37708160"/>
        <c:crosses val="max"/>
        <c:crossBetween val="between"/>
      </c:valAx>
      <c:catAx>
        <c:axId val="37708160"/>
        <c:scaling>
          <c:orientation val="minMax"/>
        </c:scaling>
        <c:delete val="0"/>
        <c:axPos val="b"/>
        <c:numFmt formatCode="General" sourceLinked="1"/>
        <c:majorTickMark val="none"/>
        <c:minorTickMark val="none"/>
        <c:tickLblPos val="none"/>
        <c:crossAx val="3769817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w="3175">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241334903230553"/>
          <c:y val="3.4375000000000003E-2"/>
          <c:w val="0.382503937007874"/>
          <c:h val="0.93125000000000002"/>
        </c:manualLayout>
      </c:layout>
      <c:barChart>
        <c:barDir val="bar"/>
        <c:grouping val="clustered"/>
        <c:varyColors val="0"/>
        <c:ser>
          <c:idx val="0"/>
          <c:order val="0"/>
          <c:tx>
            <c:strRef>
              <c:f>Sheet1!$B$1</c:f>
              <c:strCache>
                <c:ptCount val="1"/>
                <c:pt idx="0">
                  <c:v>Series 1</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Sheet1!$A$2:$A$16</c:f>
              <c:strCache>
                <c:ptCount val="7"/>
                <c:pt idx="0">
                  <c:v>You had a health problem or disability</c:v>
                </c:pt>
                <c:pt idx="1">
                  <c:v>You could afford to retire earlier</c:v>
                </c:pt>
                <c:pt idx="2">
                  <c:v>Changes at your company</c:v>
                </c:pt>
                <c:pt idx="3">
                  <c:v>You had another work-related reason</c:v>
                </c:pt>
                <c:pt idx="4">
                  <c:v>You had to care for a spouse or another family member</c:v>
                </c:pt>
                <c:pt idx="5">
                  <c:v>You wanted to do something else</c:v>
                </c:pt>
                <c:pt idx="6">
                  <c:v>Changes in the skills required for your job</c:v>
                </c:pt>
              </c:strCache>
            </c:strRef>
          </c:cat>
          <c:val>
            <c:numRef>
              <c:f>Sheet1!$B$2:$B$8</c:f>
              <c:numCache>
                <c:formatCode>0%</c:formatCode>
                <c:ptCount val="7"/>
                <c:pt idx="0">
                  <c:v>0.6</c:v>
                </c:pt>
                <c:pt idx="1">
                  <c:v>0.31</c:v>
                </c:pt>
                <c:pt idx="2">
                  <c:v>0.27</c:v>
                </c:pt>
                <c:pt idx="3">
                  <c:v>0.22</c:v>
                </c:pt>
                <c:pt idx="4">
                  <c:v>0.22</c:v>
                </c:pt>
                <c:pt idx="5">
                  <c:v>0.17</c:v>
                </c:pt>
                <c:pt idx="6">
                  <c:v>0.1</c:v>
                </c:pt>
              </c:numCache>
            </c:numRef>
          </c:val>
        </c:ser>
        <c:dLbls>
          <c:showLegendKey val="0"/>
          <c:showVal val="0"/>
          <c:showCatName val="0"/>
          <c:showSerName val="0"/>
          <c:showPercent val="0"/>
          <c:showBubbleSize val="0"/>
        </c:dLbls>
        <c:gapWidth val="50"/>
        <c:axId val="160731136"/>
        <c:axId val="160732672"/>
      </c:barChart>
      <c:catAx>
        <c:axId val="160731136"/>
        <c:scaling>
          <c:orientation val="maxMin"/>
        </c:scaling>
        <c:delete val="0"/>
        <c:axPos val="l"/>
        <c:majorTickMark val="none"/>
        <c:minorTickMark val="none"/>
        <c:tickLblPos val="nextTo"/>
        <c:txPr>
          <a:bodyPr/>
          <a:lstStyle/>
          <a:p>
            <a:pPr>
              <a:defRPr sz="1600"/>
            </a:pPr>
            <a:endParaRPr lang="en-US"/>
          </a:p>
        </c:txPr>
        <c:crossAx val="160732672"/>
        <c:crosses val="autoZero"/>
        <c:auto val="1"/>
        <c:lblAlgn val="ctr"/>
        <c:lblOffset val="100"/>
        <c:noMultiLvlLbl val="0"/>
      </c:catAx>
      <c:valAx>
        <c:axId val="160732672"/>
        <c:scaling>
          <c:orientation val="minMax"/>
        </c:scaling>
        <c:delete val="1"/>
        <c:axPos val="t"/>
        <c:numFmt formatCode="0%" sourceLinked="1"/>
        <c:majorTickMark val="out"/>
        <c:minorTickMark val="none"/>
        <c:tickLblPos val="nextTo"/>
        <c:crossAx val="160731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1871345029239E-2"/>
          <c:y val="9.8527141888720859E-2"/>
          <c:w val="0.96783625730994149"/>
          <c:h val="0.76934817750430207"/>
        </c:manualLayout>
      </c:layout>
      <c:lineChart>
        <c:grouping val="standard"/>
        <c:varyColors val="0"/>
        <c:ser>
          <c:idx val="0"/>
          <c:order val="0"/>
          <c:tx>
            <c:strRef>
              <c:f>Sheet1!$B$1</c:f>
              <c:strCache>
                <c:ptCount val="1"/>
                <c:pt idx="0">
                  <c:v>Workers</c:v>
                </c:pt>
              </c:strCache>
            </c:strRef>
          </c:tx>
          <c:dLbls>
            <c:txPr>
              <a:bodyPr/>
              <a:lstStyle/>
              <a:p>
                <a:pPr>
                  <a:defRPr sz="1600">
                    <a:solidFill>
                      <a:schemeClr val="tx1"/>
                    </a:solidFill>
                  </a:defRPr>
                </a:pPr>
                <a:endParaRPr lang="en-US"/>
              </a:p>
            </c:txPr>
            <c:dLblPos val="b"/>
            <c:showLegendKey val="0"/>
            <c:showVal val="1"/>
            <c:showCatName val="0"/>
            <c:showSerName val="0"/>
            <c:showPercent val="0"/>
            <c:showBubbleSize val="0"/>
            <c:showLeaderLines val="0"/>
          </c:dLbls>
          <c:cat>
            <c:numRef>
              <c:f>Sheet1!$A$2:$A$19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Sheet1!$B$2:$B$19</c:f>
              <c:numCache>
                <c:formatCode>0%</c:formatCode>
                <c:ptCount val="18"/>
                <c:pt idx="0">
                  <c:v>0.56000000000000005</c:v>
                </c:pt>
                <c:pt idx="1">
                  <c:v>0.66</c:v>
                </c:pt>
                <c:pt idx="2">
                  <c:v>0.63</c:v>
                </c:pt>
                <c:pt idx="3">
                  <c:v>0.61</c:v>
                </c:pt>
                <c:pt idx="4">
                  <c:v>0.66</c:v>
                </c:pt>
                <c:pt idx="5">
                  <c:v>0.7</c:v>
                </c:pt>
                <c:pt idx="6">
                  <c:v>0.68</c:v>
                </c:pt>
                <c:pt idx="7">
                  <c:v>0.66</c:v>
                </c:pt>
                <c:pt idx="8">
                  <c:v>0.67</c:v>
                </c:pt>
                <c:pt idx="9">
                  <c:v>0.66</c:v>
                </c:pt>
                <c:pt idx="10">
                  <c:v>0.63</c:v>
                </c:pt>
                <c:pt idx="11">
                  <c:v>0.72</c:v>
                </c:pt>
                <c:pt idx="12">
                  <c:v>0.7</c:v>
                </c:pt>
                <c:pt idx="13">
                  <c:v>0.74</c:v>
                </c:pt>
                <c:pt idx="14">
                  <c:v>0.7</c:v>
                </c:pt>
                <c:pt idx="15">
                  <c:v>0.69</c:v>
                </c:pt>
                <c:pt idx="16">
                  <c:v>0.65</c:v>
                </c:pt>
                <c:pt idx="17">
                  <c:v>0.67</c:v>
                </c:pt>
              </c:numCache>
            </c:numRef>
          </c:val>
          <c:smooth val="0"/>
        </c:ser>
        <c:ser>
          <c:idx val="1"/>
          <c:order val="1"/>
          <c:tx>
            <c:strRef>
              <c:f>Sheet1!$C$1</c:f>
              <c:strCache>
                <c:ptCount val="1"/>
                <c:pt idx="0">
                  <c:v>Retirees</c:v>
                </c:pt>
              </c:strCache>
            </c:strRef>
          </c:tx>
          <c:dLbls>
            <c:txPr>
              <a:bodyPr/>
              <a:lstStyle/>
              <a:p>
                <a:pPr>
                  <a:defRPr sz="1600"/>
                </a:pPr>
                <a:endParaRPr lang="en-US"/>
              </a:p>
            </c:txPr>
            <c:dLblPos val="t"/>
            <c:showLegendKey val="0"/>
            <c:showVal val="1"/>
            <c:showCatName val="0"/>
            <c:showSerName val="0"/>
            <c:showPercent val="0"/>
            <c:showBubbleSize val="0"/>
            <c:showLeaderLines val="0"/>
          </c:dLbls>
          <c:cat>
            <c:numRef>
              <c:f>Sheet1!$A$2:$A$19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Sheet1!$C$2:$C$19</c:f>
              <c:numCache>
                <c:formatCode>0%</c:formatCode>
                <c:ptCount val="18"/>
                <c:pt idx="0">
                  <c:v>0.22</c:v>
                </c:pt>
                <c:pt idx="1">
                  <c:v>0.27</c:v>
                </c:pt>
                <c:pt idx="2">
                  <c:v>0.22</c:v>
                </c:pt>
                <c:pt idx="3">
                  <c:v>0.26</c:v>
                </c:pt>
                <c:pt idx="4">
                  <c:v>0.24</c:v>
                </c:pt>
                <c:pt idx="5">
                  <c:v>0.28000000000000003</c:v>
                </c:pt>
                <c:pt idx="6">
                  <c:v>0.32</c:v>
                </c:pt>
                <c:pt idx="7">
                  <c:v>0.26</c:v>
                </c:pt>
                <c:pt idx="8">
                  <c:v>0.27</c:v>
                </c:pt>
                <c:pt idx="9">
                  <c:v>0.37</c:v>
                </c:pt>
                <c:pt idx="10">
                  <c:v>0.25</c:v>
                </c:pt>
                <c:pt idx="11">
                  <c:v>0.34</c:v>
                </c:pt>
                <c:pt idx="12">
                  <c:v>0.23</c:v>
                </c:pt>
                <c:pt idx="13">
                  <c:v>0.23</c:v>
                </c:pt>
                <c:pt idx="14">
                  <c:v>0.27</c:v>
                </c:pt>
                <c:pt idx="15">
                  <c:v>0.25</c:v>
                </c:pt>
                <c:pt idx="16">
                  <c:v>0.27</c:v>
                </c:pt>
                <c:pt idx="17">
                  <c:v>0.23</c:v>
                </c:pt>
              </c:numCache>
            </c:numRef>
          </c:val>
          <c:smooth val="0"/>
        </c:ser>
        <c:dLbls>
          <c:showLegendKey val="0"/>
          <c:showVal val="0"/>
          <c:showCatName val="0"/>
          <c:showSerName val="0"/>
          <c:showPercent val="0"/>
          <c:showBubbleSize val="0"/>
        </c:dLbls>
        <c:marker val="1"/>
        <c:smooth val="0"/>
        <c:axId val="161102464"/>
        <c:axId val="161161600"/>
      </c:lineChart>
      <c:catAx>
        <c:axId val="161102464"/>
        <c:scaling>
          <c:orientation val="minMax"/>
        </c:scaling>
        <c:delete val="0"/>
        <c:axPos val="b"/>
        <c:numFmt formatCode="General" sourceLinked="1"/>
        <c:majorTickMark val="none"/>
        <c:minorTickMark val="none"/>
        <c:tickLblPos val="nextTo"/>
        <c:txPr>
          <a:bodyPr/>
          <a:lstStyle/>
          <a:p>
            <a:pPr>
              <a:defRPr sz="1400"/>
            </a:pPr>
            <a:endParaRPr lang="en-US"/>
          </a:p>
        </c:txPr>
        <c:crossAx val="161161600"/>
        <c:crosses val="autoZero"/>
        <c:auto val="1"/>
        <c:lblAlgn val="ctr"/>
        <c:lblOffset val="100"/>
        <c:noMultiLvlLbl val="0"/>
      </c:catAx>
      <c:valAx>
        <c:axId val="161161600"/>
        <c:scaling>
          <c:orientation val="minMax"/>
        </c:scaling>
        <c:delete val="1"/>
        <c:axPos val="l"/>
        <c:numFmt formatCode="0%" sourceLinked="1"/>
        <c:majorTickMark val="out"/>
        <c:minorTickMark val="none"/>
        <c:tickLblPos val="nextTo"/>
        <c:crossAx val="161102464"/>
        <c:crosses val="autoZero"/>
        <c:crossBetween val="between"/>
      </c:valAx>
    </c:plotArea>
    <c:legend>
      <c:legendPos val="t"/>
      <c:layout/>
      <c:overlay val="0"/>
      <c:spPr>
        <a:solidFill>
          <a:schemeClr val="bg1"/>
        </a:solidFill>
        <a:ln>
          <a:no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formatCode="0%">
                  <c:v>0.37</c:v>
                </c:pt>
                <c:pt idx="2" formatCode="0%">
                  <c:v>0.33</c:v>
                </c:pt>
                <c:pt idx="3" formatCode="0%">
                  <c:v>0.34</c:v>
                </c:pt>
                <c:pt idx="4" formatCode="0%">
                  <c:v>0.31</c:v>
                </c:pt>
                <c:pt idx="5" formatCode="0%">
                  <c:v>0.27</c:v>
                </c:pt>
                <c:pt idx="6" formatCode="0%">
                  <c:v>0.23</c:v>
                </c:pt>
                <c:pt idx="7" formatCode="0%">
                  <c:v>0.23</c:v>
                </c:pt>
                <c:pt idx="8" formatCode="0%">
                  <c:v>0.24</c:v>
                </c:pt>
                <c:pt idx="9" formatCode="0%">
                  <c:v>0.24</c:v>
                </c:pt>
                <c:pt idx="11" formatCode="0%">
                  <c:v>0.27</c:v>
                </c:pt>
                <c:pt idx="12" formatCode="0%">
                  <c:v>0.26</c:v>
                </c:pt>
                <c:pt idx="14" formatCode="0%">
                  <c:v>0.27</c:v>
                </c:pt>
                <c:pt idx="16" formatCode="0%">
                  <c:v>0.25</c:v>
                </c:pt>
                <c:pt idx="17" formatCode="0%">
                  <c:v>0.31</c:v>
                </c:pt>
                <c:pt idx="18" formatCode="0%">
                  <c:v>0.32</c:v>
                </c:pt>
                <c:pt idx="19" formatCode="0%">
                  <c:v>0.32</c:v>
                </c:pt>
                <c:pt idx="20" formatCode="0%">
                  <c:v>0.33</c:v>
                </c:pt>
                <c:pt idx="21" formatCode="0%">
                  <c:v>0.31</c:v>
                </c:pt>
                <c:pt idx="22" formatCode="0%">
                  <c:v>0.33</c:v>
                </c:pt>
                <c:pt idx="23" formatCode="0%">
                  <c:v>0.33</c:v>
                </c:pt>
                <c:pt idx="24" formatCode="0%">
                  <c:v>0.31</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General</c:formatCode>
                <c:ptCount val="25"/>
                <c:pt idx="0" formatCode="0%">
                  <c:v>0.52</c:v>
                </c:pt>
                <c:pt idx="2" formatCode="0%">
                  <c:v>0.5</c:v>
                </c:pt>
                <c:pt idx="3" formatCode="0%">
                  <c:v>0.51</c:v>
                </c:pt>
                <c:pt idx="4" formatCode="0%">
                  <c:v>0.5</c:v>
                </c:pt>
                <c:pt idx="5" formatCode="0%">
                  <c:v>0.49</c:v>
                </c:pt>
                <c:pt idx="6" formatCode="0%">
                  <c:v>0.52</c:v>
                </c:pt>
                <c:pt idx="7" formatCode="0%">
                  <c:v>0.54</c:v>
                </c:pt>
                <c:pt idx="8" formatCode="0%">
                  <c:v>0.53</c:v>
                </c:pt>
                <c:pt idx="9" formatCode="0%">
                  <c:v>0.55000000000000004</c:v>
                </c:pt>
                <c:pt idx="11" formatCode="0%">
                  <c:v>0.56000000000000005</c:v>
                </c:pt>
                <c:pt idx="12" formatCode="0%">
                  <c:v>0.56000000000000005</c:v>
                </c:pt>
                <c:pt idx="14" formatCode="0%">
                  <c:v>0.54</c:v>
                </c:pt>
                <c:pt idx="16" formatCode="0%">
                  <c:v>0.56000000000000005</c:v>
                </c:pt>
                <c:pt idx="17" formatCode="0%">
                  <c:v>0.49</c:v>
                </c:pt>
                <c:pt idx="18" formatCode="0%">
                  <c:v>0.49</c:v>
                </c:pt>
                <c:pt idx="19" formatCode="0%">
                  <c:v>0.45</c:v>
                </c:pt>
                <c:pt idx="20" formatCode="0%">
                  <c:v>0.45</c:v>
                </c:pt>
                <c:pt idx="21" formatCode="0%">
                  <c:v>0.47</c:v>
                </c:pt>
                <c:pt idx="22" formatCode="0%">
                  <c:v>0.44</c:v>
                </c:pt>
                <c:pt idx="23" formatCode="0%">
                  <c:v>0.46</c:v>
                </c:pt>
                <c:pt idx="24" formatCode="0%">
                  <c:v>0.49</c:v>
                </c:pt>
              </c:numCache>
            </c:numRef>
          </c:val>
          <c:smooth val="0"/>
        </c:ser>
        <c:ser>
          <c:idx val="2"/>
          <c:order val="2"/>
          <c:tx>
            <c:strRef>
              <c:f>Sheet1!$D$1</c:f>
              <c:strCache>
                <c:ptCount val="1"/>
                <c:pt idx="0">
                  <c:v>Not a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General</c:formatCode>
                <c:ptCount val="25"/>
                <c:pt idx="0" formatCode="0%">
                  <c:v>0.1</c:v>
                </c:pt>
                <c:pt idx="2" formatCode="0%">
                  <c:v>0.14000000000000001</c:v>
                </c:pt>
                <c:pt idx="3" formatCode="0%">
                  <c:v>0.13</c:v>
                </c:pt>
                <c:pt idx="4" formatCode="0%">
                  <c:v>0.17</c:v>
                </c:pt>
                <c:pt idx="5" formatCode="0%">
                  <c:v>0.23</c:v>
                </c:pt>
                <c:pt idx="6" formatCode="0%">
                  <c:v>0.22</c:v>
                </c:pt>
                <c:pt idx="7" formatCode="0%">
                  <c:v>0.21</c:v>
                </c:pt>
                <c:pt idx="8" formatCode="0%">
                  <c:v>0.21</c:v>
                </c:pt>
                <c:pt idx="9" formatCode="0%">
                  <c:v>0.19</c:v>
                </c:pt>
                <c:pt idx="11" formatCode="0%">
                  <c:v>0.15</c:v>
                </c:pt>
                <c:pt idx="12" formatCode="0%">
                  <c:v>0.17</c:v>
                </c:pt>
                <c:pt idx="14" formatCode="0%">
                  <c:v>0.19</c:v>
                </c:pt>
                <c:pt idx="16" formatCode="0%">
                  <c:v>0.17</c:v>
                </c:pt>
                <c:pt idx="17" formatCode="0%">
                  <c:v>0.19</c:v>
                </c:pt>
                <c:pt idx="18" formatCode="0%">
                  <c:v>0.18</c:v>
                </c:pt>
                <c:pt idx="19" formatCode="0%">
                  <c:v>0.21</c:v>
                </c:pt>
                <c:pt idx="20" formatCode="0%">
                  <c:v>0.21</c:v>
                </c:pt>
                <c:pt idx="21" formatCode="0%">
                  <c:v>0.21</c:v>
                </c:pt>
                <c:pt idx="22" formatCode="0%">
                  <c:v>0.21</c:v>
                </c:pt>
                <c:pt idx="23" formatCode="0%">
                  <c:v>0.2</c:v>
                </c:pt>
                <c:pt idx="24" formatCode="0%">
                  <c:v>0.19</c:v>
                </c:pt>
              </c:numCache>
            </c:numRef>
          </c:val>
          <c:smooth val="0"/>
        </c:ser>
        <c:dLbls>
          <c:showLegendKey val="0"/>
          <c:showVal val="0"/>
          <c:showCatName val="0"/>
          <c:showSerName val="0"/>
          <c:showPercent val="0"/>
          <c:showBubbleSize val="0"/>
        </c:dLbls>
        <c:marker val="1"/>
        <c:smooth val="0"/>
        <c:axId val="161425280"/>
        <c:axId val="161426816"/>
      </c:lineChart>
      <c:catAx>
        <c:axId val="161425280"/>
        <c:scaling>
          <c:orientation val="minMax"/>
        </c:scaling>
        <c:delete val="0"/>
        <c:axPos val="b"/>
        <c:numFmt formatCode="General" sourceLinked="1"/>
        <c:majorTickMark val="none"/>
        <c:minorTickMark val="none"/>
        <c:tickLblPos val="nextTo"/>
        <c:txPr>
          <a:bodyPr/>
          <a:lstStyle/>
          <a:p>
            <a:pPr>
              <a:defRPr sz="1100"/>
            </a:pPr>
            <a:endParaRPr lang="en-US"/>
          </a:p>
        </c:txPr>
        <c:crossAx val="161426816"/>
        <c:crosses val="autoZero"/>
        <c:auto val="1"/>
        <c:lblAlgn val="ctr"/>
        <c:lblOffset val="100"/>
        <c:noMultiLvlLbl val="0"/>
      </c:catAx>
      <c:valAx>
        <c:axId val="161426816"/>
        <c:scaling>
          <c:orientation val="minMax"/>
        </c:scaling>
        <c:delete val="1"/>
        <c:axPos val="l"/>
        <c:numFmt formatCode="0%" sourceLinked="1"/>
        <c:majorTickMark val="out"/>
        <c:minorTickMark val="none"/>
        <c:tickLblPos val="nextTo"/>
        <c:crossAx val="161425280"/>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formatCode="0%">
                  <c:v>0.64</c:v>
                </c:pt>
                <c:pt idx="2" formatCode="0%">
                  <c:v>0.68</c:v>
                </c:pt>
                <c:pt idx="3" formatCode="0%">
                  <c:v>0.71</c:v>
                </c:pt>
                <c:pt idx="4" formatCode="0%">
                  <c:v>0.65</c:v>
                </c:pt>
                <c:pt idx="5" formatCode="0%">
                  <c:v>0.67</c:v>
                </c:pt>
                <c:pt idx="6" formatCode="0%">
                  <c:v>0.6</c:v>
                </c:pt>
                <c:pt idx="7" formatCode="0%">
                  <c:v>0.59</c:v>
                </c:pt>
                <c:pt idx="8" formatCode="0%">
                  <c:v>0.56000000000000005</c:v>
                </c:pt>
                <c:pt idx="9" formatCode="0%">
                  <c:v>0.54</c:v>
                </c:pt>
                <c:pt idx="10" formatCode="0%">
                  <c:v>0.59</c:v>
                </c:pt>
                <c:pt idx="11" formatCode="0%">
                  <c:v>0.62</c:v>
                </c:pt>
                <c:pt idx="12" formatCode="0%">
                  <c:v>0.56000000000000005</c:v>
                </c:pt>
                <c:pt idx="14" formatCode="0%">
                  <c:v>0.59</c:v>
                </c:pt>
                <c:pt idx="16" formatCode="0%">
                  <c:v>0.55000000000000004</c:v>
                </c:pt>
                <c:pt idx="17" formatCode="0%">
                  <c:v>0.66</c:v>
                </c:pt>
                <c:pt idx="18" formatCode="0%">
                  <c:v>0.68</c:v>
                </c:pt>
                <c:pt idx="19" formatCode="0%">
                  <c:v>0.68</c:v>
                </c:pt>
                <c:pt idx="20" formatCode="0%">
                  <c:v>0.68</c:v>
                </c:pt>
                <c:pt idx="21" formatCode="0%">
                  <c:v>0.69</c:v>
                </c:pt>
                <c:pt idx="22" formatCode="0%">
                  <c:v>0.7</c:v>
                </c:pt>
                <c:pt idx="23" formatCode="0%">
                  <c:v>0.62</c:v>
                </c:pt>
                <c:pt idx="24" formatCode="0%">
                  <c:v>0.63</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General</c:formatCode>
                <c:ptCount val="25"/>
                <c:pt idx="0" formatCode="0%">
                  <c:v>0.21</c:v>
                </c:pt>
                <c:pt idx="2" formatCode="0%">
                  <c:v>0.22</c:v>
                </c:pt>
                <c:pt idx="3" formatCode="0%">
                  <c:v>0.21</c:v>
                </c:pt>
                <c:pt idx="4" formatCode="0%">
                  <c:v>0.28999999999999998</c:v>
                </c:pt>
                <c:pt idx="5" formatCode="0%">
                  <c:v>0.23</c:v>
                </c:pt>
                <c:pt idx="6" formatCode="0%">
                  <c:v>0.3</c:v>
                </c:pt>
                <c:pt idx="7" formatCode="0%">
                  <c:v>0.32</c:v>
                </c:pt>
                <c:pt idx="8" formatCode="0%">
                  <c:v>0.34</c:v>
                </c:pt>
                <c:pt idx="9" formatCode="0%">
                  <c:v>0.37</c:v>
                </c:pt>
                <c:pt idx="10" formatCode="0%">
                  <c:v>0.28999999999999998</c:v>
                </c:pt>
                <c:pt idx="11" formatCode="0%">
                  <c:v>0.28999999999999998</c:v>
                </c:pt>
                <c:pt idx="12" formatCode="0%">
                  <c:v>0.37</c:v>
                </c:pt>
                <c:pt idx="14" formatCode="0%">
                  <c:v>0.32</c:v>
                </c:pt>
                <c:pt idx="16" formatCode="0%">
                  <c:v>0.35</c:v>
                </c:pt>
                <c:pt idx="17" formatCode="0%">
                  <c:v>0.27</c:v>
                </c:pt>
                <c:pt idx="18" formatCode="0%">
                  <c:v>0.24</c:v>
                </c:pt>
                <c:pt idx="19" formatCode="0%">
                  <c:v>0.28000000000000003</c:v>
                </c:pt>
                <c:pt idx="20" formatCode="0%">
                  <c:v>0.23</c:v>
                </c:pt>
                <c:pt idx="21" formatCode="0%">
                  <c:v>0.23</c:v>
                </c:pt>
                <c:pt idx="22" formatCode="0%">
                  <c:v>0.23</c:v>
                </c:pt>
                <c:pt idx="23" formatCode="0%">
                  <c:v>0.27</c:v>
                </c:pt>
                <c:pt idx="24" formatCode="0%">
                  <c:v>0.27</c:v>
                </c:pt>
              </c:numCache>
            </c:numRef>
          </c:val>
          <c:smooth val="0"/>
        </c:ser>
        <c:ser>
          <c:idx val="2"/>
          <c:order val="2"/>
          <c:tx>
            <c:strRef>
              <c:f>Sheet1!$D$1</c:f>
              <c:strCache>
                <c:ptCount val="1"/>
                <c:pt idx="0">
                  <c:v>Not a Source</c:v>
                </c:pt>
              </c:strCache>
            </c:strRef>
          </c:tx>
          <c:dLbls>
            <c:dLbl>
              <c:idx val="0"/>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General</c:formatCode>
                <c:ptCount val="25"/>
                <c:pt idx="0" formatCode="0%">
                  <c:v>0.14000000000000001</c:v>
                </c:pt>
                <c:pt idx="2" formatCode="0%">
                  <c:v>7.0000000000000007E-2</c:v>
                </c:pt>
                <c:pt idx="3" formatCode="0%">
                  <c:v>7.0000000000000007E-2</c:v>
                </c:pt>
                <c:pt idx="4" formatCode="0%">
                  <c:v>0.06</c:v>
                </c:pt>
                <c:pt idx="5" formatCode="0%">
                  <c:v>0.08</c:v>
                </c:pt>
                <c:pt idx="6" formatCode="0%">
                  <c:v>0.08</c:v>
                </c:pt>
                <c:pt idx="7" formatCode="0%">
                  <c:v>0.08</c:v>
                </c:pt>
                <c:pt idx="8" formatCode="0%">
                  <c:v>0.09</c:v>
                </c:pt>
                <c:pt idx="9" formatCode="0%">
                  <c:v>0.06</c:v>
                </c:pt>
                <c:pt idx="10" formatCode="0%">
                  <c:v>0.11</c:v>
                </c:pt>
                <c:pt idx="11" formatCode="0%">
                  <c:v>7.0000000000000007E-2</c:v>
                </c:pt>
                <c:pt idx="12" formatCode="0%">
                  <c:v>7.0000000000000007E-2</c:v>
                </c:pt>
                <c:pt idx="14" formatCode="0%">
                  <c:v>0.08</c:v>
                </c:pt>
                <c:pt idx="16" formatCode="0%">
                  <c:v>0.08</c:v>
                </c:pt>
                <c:pt idx="17" formatCode="0%">
                  <c:v>0.06</c:v>
                </c:pt>
                <c:pt idx="18" formatCode="0%">
                  <c:v>0.08</c:v>
                </c:pt>
                <c:pt idx="19" formatCode="0%">
                  <c:v>0.04</c:v>
                </c:pt>
                <c:pt idx="20" formatCode="0%">
                  <c:v>0.08</c:v>
                </c:pt>
                <c:pt idx="21" formatCode="0%">
                  <c:v>0.08</c:v>
                </c:pt>
                <c:pt idx="22" formatCode="0%">
                  <c:v>0.06</c:v>
                </c:pt>
                <c:pt idx="23" formatCode="0%">
                  <c:v>0.1</c:v>
                </c:pt>
                <c:pt idx="24" formatCode="0%">
                  <c:v>0.08</c:v>
                </c:pt>
              </c:numCache>
            </c:numRef>
          </c:val>
          <c:smooth val="0"/>
        </c:ser>
        <c:dLbls>
          <c:showLegendKey val="0"/>
          <c:showVal val="0"/>
          <c:showCatName val="0"/>
          <c:showSerName val="0"/>
          <c:showPercent val="0"/>
          <c:showBubbleSize val="0"/>
        </c:dLbls>
        <c:marker val="1"/>
        <c:smooth val="0"/>
        <c:axId val="166792192"/>
        <c:axId val="166798080"/>
      </c:lineChart>
      <c:catAx>
        <c:axId val="166792192"/>
        <c:scaling>
          <c:orientation val="minMax"/>
        </c:scaling>
        <c:delete val="0"/>
        <c:axPos val="b"/>
        <c:numFmt formatCode="General" sourceLinked="1"/>
        <c:majorTickMark val="none"/>
        <c:minorTickMark val="none"/>
        <c:tickLblPos val="nextTo"/>
        <c:txPr>
          <a:bodyPr/>
          <a:lstStyle/>
          <a:p>
            <a:pPr>
              <a:defRPr sz="1200"/>
            </a:pPr>
            <a:endParaRPr lang="en-US"/>
          </a:p>
        </c:txPr>
        <c:crossAx val="166798080"/>
        <c:crosses val="autoZero"/>
        <c:auto val="1"/>
        <c:lblAlgn val="ctr"/>
        <c:lblOffset val="100"/>
        <c:noMultiLvlLbl val="0"/>
      </c:catAx>
      <c:valAx>
        <c:axId val="166798080"/>
        <c:scaling>
          <c:orientation val="minMax"/>
        </c:scaling>
        <c:delete val="1"/>
        <c:axPos val="l"/>
        <c:numFmt formatCode="0%" sourceLinked="1"/>
        <c:majorTickMark val="out"/>
        <c:minorTickMark val="none"/>
        <c:tickLblPos val="nextTo"/>
        <c:crossAx val="166792192"/>
        <c:crosses val="autoZero"/>
        <c:crossBetween val="between"/>
      </c:valAx>
    </c:plotArea>
    <c:legend>
      <c:legendPos val="t"/>
      <c:layout>
        <c:manualLayout>
          <c:xMode val="edge"/>
          <c:yMode val="edge"/>
          <c:x val="0.14439868093411404"/>
          <c:y val="1.675976455295497E-2"/>
          <c:w val="0.70883067501177732"/>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0"/>
              <c:layout>
                <c:manualLayout>
                  <c:x val="-2.7920452251160913E-2"/>
                  <c:y val="3.5325696527429173E-2"/>
                </c:manualLayout>
              </c:layout>
              <c:dLblPos val="r"/>
              <c:showLegendKey val="0"/>
              <c:showVal val="1"/>
              <c:showCatName val="0"/>
              <c:showSerName val="0"/>
              <c:showPercent val="0"/>
              <c:showBubbleSize val="0"/>
            </c:dLbl>
            <c:dLbl>
              <c:idx val="1"/>
              <c:layout/>
              <c:dLblPos val="t"/>
              <c:showLegendKey val="0"/>
              <c:showVal val="1"/>
              <c:showCatName val="0"/>
              <c:showSerName val="0"/>
              <c:showPercent val="0"/>
              <c:showBubbleSize val="0"/>
            </c:dLbl>
            <c:dLbl>
              <c:idx val="9"/>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dLbl>
              <c:idx val="12"/>
              <c:layout/>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Sheet1!$B$2:$B$15</c:f>
              <c:numCache>
                <c:formatCode>0%</c:formatCode>
                <c:ptCount val="14"/>
                <c:pt idx="0">
                  <c:v>0.34</c:v>
                </c:pt>
                <c:pt idx="1">
                  <c:v>0.28999999999999998</c:v>
                </c:pt>
                <c:pt idx="3">
                  <c:v>0.27</c:v>
                </c:pt>
                <c:pt idx="4">
                  <c:v>0.27</c:v>
                </c:pt>
                <c:pt idx="5">
                  <c:v>0.3</c:v>
                </c:pt>
                <c:pt idx="6">
                  <c:v>0.28999999999999998</c:v>
                </c:pt>
                <c:pt idx="7">
                  <c:v>0.28000000000000003</c:v>
                </c:pt>
                <c:pt idx="8">
                  <c:v>0.27</c:v>
                </c:pt>
                <c:pt idx="9">
                  <c:v>0.28999999999999998</c:v>
                </c:pt>
                <c:pt idx="10">
                  <c:v>0.27</c:v>
                </c:pt>
                <c:pt idx="11">
                  <c:v>0.31</c:v>
                </c:pt>
                <c:pt idx="12">
                  <c:v>0.28999999999999998</c:v>
                </c:pt>
                <c:pt idx="13">
                  <c:v>0.27</c:v>
                </c:pt>
              </c:numCache>
            </c:numRef>
          </c:val>
          <c:smooth val="0"/>
        </c:ser>
        <c:ser>
          <c:idx val="1"/>
          <c:order val="1"/>
          <c:tx>
            <c:strRef>
              <c:f>Sheet1!$C$1</c:f>
              <c:strCache>
                <c:ptCount val="1"/>
                <c:pt idx="0">
                  <c:v>Minor Source</c:v>
                </c:pt>
              </c:strCache>
            </c:strRef>
          </c:tx>
          <c:dLbls>
            <c:dLbl>
              <c:idx val="3"/>
              <c:layout/>
              <c:dLblPos val="b"/>
              <c:showLegendKey val="0"/>
              <c:showVal val="1"/>
              <c:showCatName val="0"/>
              <c:showSerName val="0"/>
              <c:showPercent val="0"/>
              <c:showBubbleSize val="0"/>
            </c:dLbl>
            <c:dLbl>
              <c:idx val="4"/>
              <c:layout>
                <c:manualLayout>
                  <c:x val="-3.0769230769230771E-2"/>
                  <c:y val="-3.53254748022655E-2"/>
                </c:manualLayout>
              </c:layout>
              <c:dLblPos val="r"/>
              <c:showLegendKey val="0"/>
              <c:showVal val="1"/>
              <c:showCatName val="0"/>
              <c:showSerName val="0"/>
              <c:showPercent val="0"/>
              <c:showBubbleSize val="0"/>
            </c:dLbl>
            <c:dLbl>
              <c:idx val="5"/>
              <c:layout>
                <c:manualLayout>
                  <c:x val="-5.1282051282051282E-3"/>
                  <c:y val="-2.4061836487447696E-2"/>
                </c:manualLayout>
              </c:layout>
              <c:dLblPos val="r"/>
              <c:showLegendKey val="0"/>
              <c:showVal val="1"/>
              <c:showCatName val="0"/>
              <c:showSerName val="0"/>
              <c:showPercent val="0"/>
              <c:showBubbleSize val="0"/>
            </c:dLbl>
            <c:dLbl>
              <c:idx val="9"/>
              <c:layout/>
              <c:dLblPos val="b"/>
              <c:showLegendKey val="0"/>
              <c:showVal val="1"/>
              <c:showCatName val="0"/>
              <c:showSerName val="0"/>
              <c:showPercent val="0"/>
              <c:showBubbleSize val="0"/>
            </c:dLbl>
            <c:dLbl>
              <c:idx val="11"/>
              <c:layout/>
              <c:dLblPos val="b"/>
              <c:showLegendKey val="0"/>
              <c:showVal val="1"/>
              <c:showCatName val="0"/>
              <c:showSerName val="0"/>
              <c:showPercent val="0"/>
              <c:showBubbleSize val="0"/>
            </c:dLbl>
            <c:dLbl>
              <c:idx val="12"/>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Sheet1!$C$2:$C$15</c:f>
              <c:numCache>
                <c:formatCode>0%</c:formatCode>
                <c:ptCount val="14"/>
                <c:pt idx="0">
                  <c:v>0.35</c:v>
                </c:pt>
                <c:pt idx="1">
                  <c:v>0.4</c:v>
                </c:pt>
                <c:pt idx="3">
                  <c:v>0.35</c:v>
                </c:pt>
                <c:pt idx="4">
                  <c:v>0.33</c:v>
                </c:pt>
                <c:pt idx="5">
                  <c:v>0.32</c:v>
                </c:pt>
                <c:pt idx="6">
                  <c:v>0.3</c:v>
                </c:pt>
                <c:pt idx="7">
                  <c:v>0.31</c:v>
                </c:pt>
                <c:pt idx="8">
                  <c:v>0.28999999999999998</c:v>
                </c:pt>
                <c:pt idx="9">
                  <c:v>0.26</c:v>
                </c:pt>
                <c:pt idx="10">
                  <c:v>0.28999999999999998</c:v>
                </c:pt>
                <c:pt idx="11">
                  <c:v>0.26</c:v>
                </c:pt>
                <c:pt idx="12">
                  <c:v>0.27</c:v>
                </c:pt>
                <c:pt idx="13">
                  <c:v>0.28000000000000003</c:v>
                </c:pt>
              </c:numCache>
            </c:numRef>
          </c:val>
          <c:smooth val="0"/>
        </c:ser>
        <c:ser>
          <c:idx val="2"/>
          <c:order val="2"/>
          <c:tx>
            <c:strRef>
              <c:f>Sheet1!$D$1</c:f>
              <c:strCache>
                <c:ptCount val="1"/>
                <c:pt idx="0">
                  <c:v>Not a Source</c:v>
                </c:pt>
              </c:strCache>
            </c:strRef>
          </c:tx>
          <c:dLbls>
            <c:dLbl>
              <c:idx val="0"/>
              <c:layout/>
              <c:dLblPos val="b"/>
              <c:showLegendKey val="0"/>
              <c:showVal val="1"/>
              <c:showCatName val="0"/>
              <c:showSerName val="0"/>
              <c:showPercent val="0"/>
              <c:showBubbleSize val="0"/>
            </c:dLbl>
            <c:dLbl>
              <c:idx val="1"/>
              <c:layout/>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Sheet1!$D$2:$D$15</c:f>
              <c:numCache>
                <c:formatCode>0%</c:formatCode>
                <c:ptCount val="14"/>
                <c:pt idx="0">
                  <c:v>0.28999999999999998</c:v>
                </c:pt>
                <c:pt idx="1">
                  <c:v>0.28000000000000003</c:v>
                </c:pt>
                <c:pt idx="3">
                  <c:v>0.37</c:v>
                </c:pt>
                <c:pt idx="4">
                  <c:v>0.38</c:v>
                </c:pt>
                <c:pt idx="5">
                  <c:v>0.35</c:v>
                </c:pt>
                <c:pt idx="6">
                  <c:v>0.39</c:v>
                </c:pt>
                <c:pt idx="7">
                  <c:v>0.4</c:v>
                </c:pt>
                <c:pt idx="8">
                  <c:v>0.42</c:v>
                </c:pt>
                <c:pt idx="9">
                  <c:v>0.41</c:v>
                </c:pt>
                <c:pt idx="10">
                  <c:v>0.41</c:v>
                </c:pt>
                <c:pt idx="11">
                  <c:v>0.41</c:v>
                </c:pt>
                <c:pt idx="12">
                  <c:v>0.41</c:v>
                </c:pt>
                <c:pt idx="13">
                  <c:v>0.43</c:v>
                </c:pt>
              </c:numCache>
            </c:numRef>
          </c:val>
          <c:smooth val="0"/>
        </c:ser>
        <c:dLbls>
          <c:showLegendKey val="0"/>
          <c:showVal val="0"/>
          <c:showCatName val="0"/>
          <c:showSerName val="0"/>
          <c:showPercent val="0"/>
          <c:showBubbleSize val="0"/>
        </c:dLbls>
        <c:marker val="1"/>
        <c:smooth val="0"/>
        <c:axId val="166867328"/>
        <c:axId val="166868864"/>
      </c:lineChart>
      <c:catAx>
        <c:axId val="166867328"/>
        <c:scaling>
          <c:orientation val="minMax"/>
        </c:scaling>
        <c:delete val="0"/>
        <c:axPos val="b"/>
        <c:numFmt formatCode="General" sourceLinked="1"/>
        <c:majorTickMark val="none"/>
        <c:minorTickMark val="none"/>
        <c:tickLblPos val="nextTo"/>
        <c:txPr>
          <a:bodyPr/>
          <a:lstStyle/>
          <a:p>
            <a:pPr>
              <a:defRPr sz="1200"/>
            </a:pPr>
            <a:endParaRPr lang="en-US"/>
          </a:p>
        </c:txPr>
        <c:crossAx val="166868864"/>
        <c:crosses val="autoZero"/>
        <c:auto val="1"/>
        <c:lblAlgn val="ctr"/>
        <c:lblOffset val="100"/>
        <c:noMultiLvlLbl val="0"/>
      </c:catAx>
      <c:valAx>
        <c:axId val="166868864"/>
        <c:scaling>
          <c:orientation val="minMax"/>
        </c:scaling>
        <c:delete val="1"/>
        <c:axPos val="l"/>
        <c:numFmt formatCode="0%" sourceLinked="1"/>
        <c:majorTickMark val="out"/>
        <c:minorTickMark val="none"/>
        <c:tickLblPos val="nextTo"/>
        <c:crossAx val="166867328"/>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1948405098011E-3"/>
          <c:y val="0.37871853932243704"/>
          <c:w val="0.98267318411041316"/>
          <c:h val="0.49134551417814321"/>
        </c:manualLayout>
      </c:layout>
      <c:barChart>
        <c:barDir val="col"/>
        <c:grouping val="clustered"/>
        <c:varyColors val="0"/>
        <c:ser>
          <c:idx val="0"/>
          <c:order val="0"/>
          <c:tx>
            <c:strRef>
              <c:f>Sheet1!$B$1</c:f>
              <c:strCache>
                <c:ptCount val="1"/>
                <c:pt idx="0">
                  <c:v>Worker/Spouse Has DB (n=358)</c:v>
                </c:pt>
              </c:strCache>
            </c:strRef>
          </c:tx>
          <c:spPr>
            <a:solidFill>
              <a:schemeClr val="accent1">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Sheet1!$B$2:$B$4</c:f>
              <c:numCache>
                <c:formatCode>0%</c:formatCode>
                <c:ptCount val="3"/>
                <c:pt idx="0">
                  <c:v>0.51</c:v>
                </c:pt>
                <c:pt idx="1">
                  <c:v>0.35</c:v>
                </c:pt>
                <c:pt idx="2">
                  <c:v>0.13</c:v>
                </c:pt>
              </c:numCache>
            </c:numRef>
          </c:val>
        </c:ser>
        <c:ser>
          <c:idx val="1"/>
          <c:order val="1"/>
          <c:tx>
            <c:strRef>
              <c:f>Sheet1!$C$1</c:f>
              <c:strCache>
                <c:ptCount val="1"/>
                <c:pt idx="0">
                  <c:v>No DB (n=520)</c:v>
                </c:pt>
              </c:strCache>
            </c:strRef>
          </c:tx>
          <c:spPr>
            <a:solidFill>
              <a:schemeClr val="accent1">
                <a:lumMod val="40000"/>
                <a:lumOff val="60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Major Source of Income</c:v>
                </c:pt>
                <c:pt idx="1">
                  <c:v>Minor Source of Income</c:v>
                </c:pt>
                <c:pt idx="2">
                  <c:v>Not a Source of Inocme</c:v>
                </c:pt>
              </c:strCache>
            </c:strRef>
          </c:cat>
          <c:val>
            <c:numRef>
              <c:f>Sheet1!$C$2:$C$4</c:f>
              <c:numCache>
                <c:formatCode>0%</c:formatCode>
                <c:ptCount val="3"/>
                <c:pt idx="0">
                  <c:v>0.15</c:v>
                </c:pt>
                <c:pt idx="1">
                  <c:v>0.23</c:v>
                </c:pt>
                <c:pt idx="2">
                  <c:v>0.59</c:v>
                </c:pt>
              </c:numCache>
            </c:numRef>
          </c:val>
        </c:ser>
        <c:dLbls>
          <c:showLegendKey val="0"/>
          <c:showVal val="0"/>
          <c:showCatName val="0"/>
          <c:showSerName val="0"/>
          <c:showPercent val="0"/>
          <c:showBubbleSize val="0"/>
        </c:dLbls>
        <c:gapWidth val="50"/>
        <c:axId val="166951936"/>
        <c:axId val="166957824"/>
      </c:barChart>
      <c:catAx>
        <c:axId val="166951936"/>
        <c:scaling>
          <c:orientation val="minMax"/>
        </c:scaling>
        <c:delete val="0"/>
        <c:axPos val="b"/>
        <c:numFmt formatCode="General" sourceLinked="1"/>
        <c:majorTickMark val="none"/>
        <c:minorTickMark val="none"/>
        <c:tickLblPos val="nextTo"/>
        <c:txPr>
          <a:bodyPr/>
          <a:lstStyle/>
          <a:p>
            <a:pPr>
              <a:defRPr sz="1600"/>
            </a:pPr>
            <a:endParaRPr lang="en-US"/>
          </a:p>
        </c:txPr>
        <c:crossAx val="166957824"/>
        <c:crosses val="autoZero"/>
        <c:auto val="1"/>
        <c:lblAlgn val="ctr"/>
        <c:lblOffset val="100"/>
        <c:noMultiLvlLbl val="0"/>
      </c:catAx>
      <c:valAx>
        <c:axId val="166957824"/>
        <c:scaling>
          <c:orientation val="minMax"/>
        </c:scaling>
        <c:delete val="1"/>
        <c:axPos val="l"/>
        <c:numFmt formatCode="0%" sourceLinked="1"/>
        <c:majorTickMark val="out"/>
        <c:minorTickMark val="none"/>
        <c:tickLblPos val="nextTo"/>
        <c:crossAx val="166951936"/>
        <c:crosses val="autoZero"/>
        <c:crossBetween val="between"/>
      </c:valAx>
    </c:plotArea>
    <c:legend>
      <c:legendPos val="t"/>
      <c:layout>
        <c:manualLayout>
          <c:xMode val="edge"/>
          <c:yMode val="edge"/>
          <c:x val="0.17462119599914874"/>
          <c:y val="0.12599066937019485"/>
          <c:w val="0.6481180392991418"/>
          <c:h val="8.0322267982028461E-2"/>
        </c:manualLayout>
      </c:layout>
      <c:overlay val="0"/>
      <c:spPr>
        <a:solidFill>
          <a:schemeClr val="bg1"/>
        </a:solidFill>
        <a:ln>
          <a:solidFill>
            <a:schemeClr val="tx1">
              <a:lumMod val="50000"/>
              <a:lumOff val="50000"/>
            </a:schemeClr>
          </a:solidFill>
        </a:ln>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1"/>
              <c:dLblPos val="b"/>
              <c:showLegendKey val="0"/>
              <c:showVal val="1"/>
              <c:showCatName val="0"/>
              <c:showSerName val="0"/>
              <c:showPercent val="0"/>
              <c:showBubbleSize val="0"/>
            </c:dLbl>
            <c:dLbl>
              <c:idx val="4"/>
              <c:dLblPos val="b"/>
              <c:showLegendKey val="0"/>
              <c:showVal val="1"/>
              <c:showCatName val="0"/>
              <c:showSerName val="0"/>
              <c:showPercent val="0"/>
              <c:showBubbleSize val="0"/>
            </c:dLbl>
            <c:dLbl>
              <c:idx val="6"/>
              <c:dLblPos val="b"/>
              <c:showLegendKey val="0"/>
              <c:showVal val="1"/>
              <c:showCatName val="0"/>
              <c:showSerName val="0"/>
              <c:showPercent val="0"/>
              <c:showBubbleSize val="0"/>
            </c:dLbl>
            <c:dLbl>
              <c:idx val="11"/>
              <c:dLblPos val="b"/>
              <c:showLegendKey val="0"/>
              <c:showVal val="1"/>
              <c:showCatName val="0"/>
              <c:showSerName val="0"/>
              <c:showPercent val="0"/>
              <c:showBubbleSize val="0"/>
            </c:dLbl>
            <c:dLbl>
              <c:idx val="12"/>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Sheet1!$B$2:$B$15</c:f>
              <c:numCache>
                <c:formatCode>0%</c:formatCode>
                <c:ptCount val="14"/>
                <c:pt idx="0">
                  <c:v>0.41</c:v>
                </c:pt>
                <c:pt idx="1">
                  <c:v>0.37</c:v>
                </c:pt>
                <c:pt idx="3">
                  <c:v>0.39</c:v>
                </c:pt>
                <c:pt idx="4">
                  <c:v>0.35</c:v>
                </c:pt>
                <c:pt idx="5">
                  <c:v>0.38</c:v>
                </c:pt>
                <c:pt idx="6">
                  <c:v>0.34</c:v>
                </c:pt>
                <c:pt idx="7">
                  <c:v>0.4</c:v>
                </c:pt>
                <c:pt idx="8">
                  <c:v>0.32</c:v>
                </c:pt>
                <c:pt idx="9">
                  <c:v>0.3</c:v>
                </c:pt>
                <c:pt idx="10">
                  <c:v>0.34</c:v>
                </c:pt>
                <c:pt idx="11">
                  <c:v>0.35</c:v>
                </c:pt>
                <c:pt idx="12">
                  <c:v>0.36</c:v>
                </c:pt>
                <c:pt idx="13">
                  <c:v>0.33</c:v>
                </c:pt>
              </c:numCache>
            </c:numRef>
          </c:val>
          <c:smooth val="0"/>
        </c:ser>
        <c:ser>
          <c:idx val="1"/>
          <c:order val="1"/>
          <c:tx>
            <c:strRef>
              <c:f>Sheet1!$C$1</c:f>
              <c:strCache>
                <c:ptCount val="1"/>
                <c:pt idx="0">
                  <c:v>Minor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Sheet1!$C$2:$C$15</c:f>
              <c:numCache>
                <c:formatCode>0%</c:formatCode>
                <c:ptCount val="14"/>
                <c:pt idx="0">
                  <c:v>0.22</c:v>
                </c:pt>
                <c:pt idx="1">
                  <c:v>0.23</c:v>
                </c:pt>
                <c:pt idx="3">
                  <c:v>0.23</c:v>
                </c:pt>
                <c:pt idx="4">
                  <c:v>0.26</c:v>
                </c:pt>
                <c:pt idx="5">
                  <c:v>0.25</c:v>
                </c:pt>
                <c:pt idx="6">
                  <c:v>0.18</c:v>
                </c:pt>
                <c:pt idx="7">
                  <c:v>0.19</c:v>
                </c:pt>
                <c:pt idx="8">
                  <c:v>0.2</c:v>
                </c:pt>
                <c:pt idx="9">
                  <c:v>0.2</c:v>
                </c:pt>
                <c:pt idx="10">
                  <c:v>0.21</c:v>
                </c:pt>
                <c:pt idx="11">
                  <c:v>0.24</c:v>
                </c:pt>
                <c:pt idx="12">
                  <c:v>0.18</c:v>
                </c:pt>
                <c:pt idx="13">
                  <c:v>0.17</c:v>
                </c:pt>
              </c:numCache>
            </c:numRef>
          </c:val>
          <c:smooth val="0"/>
        </c:ser>
        <c:ser>
          <c:idx val="2"/>
          <c:order val="2"/>
          <c:tx>
            <c:strRef>
              <c:f>Sheet1!$D$1</c:f>
              <c:strCache>
                <c:ptCount val="1"/>
                <c:pt idx="0">
                  <c:v>Not a Source</c:v>
                </c:pt>
              </c:strCache>
            </c:strRef>
          </c:tx>
          <c:dLbls>
            <c:dLbl>
              <c:idx val="1"/>
              <c:dLblPos val="t"/>
              <c:showLegendKey val="0"/>
              <c:showVal val="1"/>
              <c:showCatName val="0"/>
              <c:showSerName val="0"/>
              <c:showPercent val="0"/>
              <c:showBubbleSize val="0"/>
            </c:dLbl>
            <c:dLbl>
              <c:idx val="4"/>
              <c:dLblPos val="t"/>
              <c:showLegendKey val="0"/>
              <c:showVal val="1"/>
              <c:showCatName val="0"/>
              <c:showSerName val="0"/>
              <c:showPercent val="0"/>
              <c:showBubbleSize val="0"/>
            </c:dLbl>
            <c:dLbl>
              <c:idx val="6"/>
              <c:dLblPos val="t"/>
              <c:showLegendKey val="0"/>
              <c:showVal val="1"/>
              <c:showCatName val="0"/>
              <c:showSerName val="0"/>
              <c:showPercent val="0"/>
              <c:showBubbleSize val="0"/>
            </c:dLbl>
            <c:dLbl>
              <c:idx val="8"/>
              <c:dLblPos val="t"/>
              <c:showLegendKey val="0"/>
              <c:showVal val="1"/>
              <c:showCatName val="0"/>
              <c:showSerName val="0"/>
              <c:showPercent val="0"/>
              <c:showBubbleSize val="0"/>
            </c:dLbl>
            <c:dLbl>
              <c:idx val="9"/>
              <c:dLblPos val="t"/>
              <c:showLegendKey val="0"/>
              <c:showVal val="1"/>
              <c:showCatName val="0"/>
              <c:showSerName val="0"/>
              <c:showPercent val="0"/>
              <c:showBubbleSize val="0"/>
            </c:dLbl>
            <c:dLbl>
              <c:idx val="10"/>
              <c:dLblPos val="t"/>
              <c:showLegendKey val="0"/>
              <c:showVal val="1"/>
              <c:showCatName val="0"/>
              <c:showSerName val="0"/>
              <c:showPercent val="0"/>
              <c:showBubbleSize val="0"/>
            </c:dLbl>
            <c:dLbl>
              <c:idx val="11"/>
              <c:dLblPos val="t"/>
              <c:showLegendKey val="0"/>
              <c:showVal val="1"/>
              <c:showCatName val="0"/>
              <c:showSerName val="0"/>
              <c:showPercent val="0"/>
              <c:showBubbleSize val="0"/>
            </c:dLbl>
            <c:dLbl>
              <c:idx val="12"/>
              <c:dLblPos val="t"/>
              <c:showLegendKey val="0"/>
              <c:showVal val="1"/>
              <c:showCatName val="0"/>
              <c:showSerName val="0"/>
              <c:showPercent val="0"/>
              <c:showBubbleSize val="0"/>
            </c:dLbl>
            <c:dLbl>
              <c:idx val="13"/>
              <c:layout>
                <c:manualLayout>
                  <c:x val="-2.0549049958498777E-2"/>
                  <c:y val="-4.3519771676295428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Sheet1!$D$2:$D$15</c:f>
              <c:numCache>
                <c:formatCode>0%</c:formatCode>
                <c:ptCount val="14"/>
                <c:pt idx="0">
                  <c:v>0.33</c:v>
                </c:pt>
                <c:pt idx="1">
                  <c:v>0.39</c:v>
                </c:pt>
                <c:pt idx="3">
                  <c:v>0.36</c:v>
                </c:pt>
                <c:pt idx="4">
                  <c:v>0.37</c:v>
                </c:pt>
                <c:pt idx="5">
                  <c:v>0.35</c:v>
                </c:pt>
                <c:pt idx="6">
                  <c:v>0.43</c:v>
                </c:pt>
                <c:pt idx="7">
                  <c:v>0.39</c:v>
                </c:pt>
                <c:pt idx="8">
                  <c:v>0.44</c:v>
                </c:pt>
                <c:pt idx="9">
                  <c:v>0.46</c:v>
                </c:pt>
                <c:pt idx="10">
                  <c:v>0.43</c:v>
                </c:pt>
                <c:pt idx="11">
                  <c:v>0.39</c:v>
                </c:pt>
                <c:pt idx="12">
                  <c:v>0.43</c:v>
                </c:pt>
                <c:pt idx="13">
                  <c:v>0.44</c:v>
                </c:pt>
              </c:numCache>
            </c:numRef>
          </c:val>
          <c:smooth val="0"/>
        </c:ser>
        <c:dLbls>
          <c:showLegendKey val="0"/>
          <c:showVal val="0"/>
          <c:showCatName val="0"/>
          <c:showSerName val="0"/>
          <c:showPercent val="0"/>
          <c:showBubbleSize val="0"/>
        </c:dLbls>
        <c:marker val="1"/>
        <c:smooth val="0"/>
        <c:axId val="167021184"/>
        <c:axId val="167039360"/>
      </c:lineChart>
      <c:catAx>
        <c:axId val="167021184"/>
        <c:scaling>
          <c:orientation val="minMax"/>
        </c:scaling>
        <c:delete val="0"/>
        <c:axPos val="b"/>
        <c:numFmt formatCode="General" sourceLinked="1"/>
        <c:majorTickMark val="none"/>
        <c:minorTickMark val="none"/>
        <c:tickLblPos val="nextTo"/>
        <c:txPr>
          <a:bodyPr/>
          <a:lstStyle/>
          <a:p>
            <a:pPr>
              <a:defRPr sz="1200"/>
            </a:pPr>
            <a:endParaRPr lang="en-US"/>
          </a:p>
        </c:txPr>
        <c:crossAx val="167039360"/>
        <c:crosses val="autoZero"/>
        <c:auto val="1"/>
        <c:lblAlgn val="ctr"/>
        <c:lblOffset val="100"/>
        <c:noMultiLvlLbl val="0"/>
      </c:catAx>
      <c:valAx>
        <c:axId val="167039360"/>
        <c:scaling>
          <c:orientation val="minMax"/>
        </c:scaling>
        <c:delete val="1"/>
        <c:axPos val="l"/>
        <c:numFmt formatCode="0%" sourceLinked="1"/>
        <c:majorTickMark val="out"/>
        <c:minorTickMark val="none"/>
        <c:tickLblPos val="nextTo"/>
        <c:crossAx val="167021184"/>
        <c:crosses val="autoZero"/>
        <c:crossBetween val="between"/>
      </c:valAx>
    </c:plotArea>
    <c:legend>
      <c:legendPos val="t"/>
      <c:layout>
        <c:manualLayout>
          <c:xMode val="edge"/>
          <c:yMode val="edge"/>
          <c:x val="0.14439868093411404"/>
          <c:y val="1.675976455295497E-2"/>
          <c:w val="0.7046740471543621"/>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0"/>
              <c:layout>
                <c:manualLayout>
                  <c:x val="-4.7863247863247867E-2"/>
                  <c:y val="1.8176807193119069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0.34</c:v>
                </c:pt>
                <c:pt idx="1">
                  <c:v>0.42</c:v>
                </c:pt>
                <c:pt idx="2">
                  <c:v>0.42</c:v>
                </c:pt>
                <c:pt idx="3">
                  <c:v>0.44</c:v>
                </c:pt>
                <c:pt idx="4">
                  <c:v>0.42</c:v>
                </c:pt>
                <c:pt idx="5">
                  <c:v>0.43</c:v>
                </c:pt>
                <c:pt idx="6">
                  <c:v>0.44</c:v>
                </c:pt>
                <c:pt idx="7">
                  <c:v>0.43</c:v>
                </c:pt>
                <c:pt idx="8">
                  <c:v>0.42</c:v>
                </c:pt>
                <c:pt idx="9">
                  <c:v>0.42</c:v>
                </c:pt>
                <c:pt idx="10">
                  <c:v>0.46</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0.35</c:v>
                </c:pt>
                <c:pt idx="1">
                  <c:v>0.33</c:v>
                </c:pt>
                <c:pt idx="2">
                  <c:v>0.32</c:v>
                </c:pt>
                <c:pt idx="3">
                  <c:v>0.28999999999999998</c:v>
                </c:pt>
                <c:pt idx="4">
                  <c:v>0.33</c:v>
                </c:pt>
                <c:pt idx="5">
                  <c:v>0.32</c:v>
                </c:pt>
                <c:pt idx="6">
                  <c:v>0.28999999999999998</c:v>
                </c:pt>
                <c:pt idx="7">
                  <c:v>0.28999999999999998</c:v>
                </c:pt>
                <c:pt idx="8">
                  <c:v>0.3</c:v>
                </c:pt>
                <c:pt idx="9">
                  <c:v>0.28999999999999998</c:v>
                </c:pt>
                <c:pt idx="10">
                  <c:v>0.28000000000000003</c:v>
                </c:pt>
              </c:numCache>
            </c:numRef>
          </c:val>
          <c:smooth val="0"/>
        </c:ser>
        <c:ser>
          <c:idx val="2"/>
          <c:order val="2"/>
          <c:tx>
            <c:strRef>
              <c:f>Sheet1!$D$1</c:f>
              <c:strCache>
                <c:ptCount val="1"/>
                <c:pt idx="0">
                  <c:v>Not a Source</c:v>
                </c:pt>
              </c:strCache>
            </c:strRef>
          </c:tx>
          <c:dLbls>
            <c:txPr>
              <a:bodyPr/>
              <a:lstStyle/>
              <a:p>
                <a:pPr>
                  <a:defRPr sz="1400"/>
                </a:pPr>
                <a:endParaRPr lang="en-US"/>
              </a:p>
            </c:txPr>
            <c:dLblPos val="b"/>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0%</c:formatCode>
                <c:ptCount val="11"/>
                <c:pt idx="0">
                  <c:v>0.3</c:v>
                </c:pt>
                <c:pt idx="1">
                  <c:v>0.23</c:v>
                </c:pt>
                <c:pt idx="2">
                  <c:v>0.24</c:v>
                </c:pt>
                <c:pt idx="3">
                  <c:v>0.24</c:v>
                </c:pt>
                <c:pt idx="4">
                  <c:v>0.23</c:v>
                </c:pt>
                <c:pt idx="5">
                  <c:v>0.23</c:v>
                </c:pt>
                <c:pt idx="6">
                  <c:v>0.25</c:v>
                </c:pt>
                <c:pt idx="7">
                  <c:v>0.26</c:v>
                </c:pt>
                <c:pt idx="8">
                  <c:v>0.26</c:v>
                </c:pt>
                <c:pt idx="9">
                  <c:v>0.26</c:v>
                </c:pt>
                <c:pt idx="10">
                  <c:v>0.24</c:v>
                </c:pt>
              </c:numCache>
            </c:numRef>
          </c:val>
          <c:smooth val="0"/>
        </c:ser>
        <c:dLbls>
          <c:showLegendKey val="0"/>
          <c:showVal val="0"/>
          <c:showCatName val="0"/>
          <c:showSerName val="0"/>
          <c:showPercent val="0"/>
          <c:showBubbleSize val="0"/>
        </c:dLbls>
        <c:marker val="1"/>
        <c:smooth val="0"/>
        <c:axId val="167189504"/>
        <c:axId val="167207680"/>
      </c:lineChart>
      <c:catAx>
        <c:axId val="167189504"/>
        <c:scaling>
          <c:orientation val="minMax"/>
        </c:scaling>
        <c:delete val="0"/>
        <c:axPos val="b"/>
        <c:numFmt formatCode="General" sourceLinked="1"/>
        <c:majorTickMark val="none"/>
        <c:minorTickMark val="none"/>
        <c:tickLblPos val="nextTo"/>
        <c:txPr>
          <a:bodyPr/>
          <a:lstStyle/>
          <a:p>
            <a:pPr>
              <a:defRPr sz="1200"/>
            </a:pPr>
            <a:endParaRPr lang="en-US"/>
          </a:p>
        </c:txPr>
        <c:crossAx val="167207680"/>
        <c:crosses val="autoZero"/>
        <c:auto val="1"/>
        <c:lblAlgn val="ctr"/>
        <c:lblOffset val="100"/>
        <c:noMultiLvlLbl val="0"/>
      </c:catAx>
      <c:valAx>
        <c:axId val="167207680"/>
        <c:scaling>
          <c:orientation val="minMax"/>
        </c:scaling>
        <c:delete val="1"/>
        <c:axPos val="l"/>
        <c:numFmt formatCode="0%" sourceLinked="1"/>
        <c:majorTickMark val="out"/>
        <c:minorTickMark val="none"/>
        <c:tickLblPos val="nextTo"/>
        <c:crossAx val="167189504"/>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4"/>
              <c:dLblPos val="t"/>
              <c:showLegendKey val="0"/>
              <c:showVal val="1"/>
              <c:showCatName val="0"/>
              <c:showSerName val="0"/>
              <c:showPercent val="0"/>
              <c:showBubbleSize val="0"/>
            </c:dLbl>
            <c:dLbl>
              <c:idx val="7"/>
              <c:layout>
                <c:manualLayout>
                  <c:x val="-2.7920227920227816E-2"/>
                  <c:y val="-3.7887952518886547E-2"/>
                </c:manualLayout>
              </c:layout>
              <c:dLblPos val="r"/>
              <c:showLegendKey val="0"/>
              <c:showVal val="1"/>
              <c:showCatName val="0"/>
              <c:showSerName val="0"/>
              <c:showPercent val="0"/>
              <c:showBubbleSize val="0"/>
            </c:dLbl>
            <c:dLbl>
              <c:idx val="10"/>
              <c:layout>
                <c:manualLayout>
                  <c:x val="-3.2969580725486239E-2"/>
                  <c:y val="-4.63356812549999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0.14000000000000001</c:v>
                </c:pt>
                <c:pt idx="1">
                  <c:v>0.21</c:v>
                </c:pt>
                <c:pt idx="2">
                  <c:v>0.22</c:v>
                </c:pt>
                <c:pt idx="3">
                  <c:v>0.15</c:v>
                </c:pt>
                <c:pt idx="4">
                  <c:v>0.21</c:v>
                </c:pt>
                <c:pt idx="5">
                  <c:v>0.2</c:v>
                </c:pt>
                <c:pt idx="6">
                  <c:v>0.24</c:v>
                </c:pt>
                <c:pt idx="7">
                  <c:v>0.21</c:v>
                </c:pt>
                <c:pt idx="8">
                  <c:v>0.2</c:v>
                </c:pt>
                <c:pt idx="9">
                  <c:v>0.19</c:v>
                </c:pt>
                <c:pt idx="10">
                  <c:v>0.21</c:v>
                </c:pt>
              </c:numCache>
            </c:numRef>
          </c:val>
          <c:smooth val="0"/>
        </c:ser>
        <c:ser>
          <c:idx val="1"/>
          <c:order val="1"/>
          <c:tx>
            <c:strRef>
              <c:f>Sheet1!$C$1</c:f>
              <c:strCache>
                <c:ptCount val="1"/>
                <c:pt idx="0">
                  <c:v>Minor Source</c:v>
                </c:pt>
              </c:strCache>
            </c:strRef>
          </c:tx>
          <c:dLbls>
            <c:dLbl>
              <c:idx val="4"/>
              <c:dLblPos val="b"/>
              <c:showLegendKey val="0"/>
              <c:showVal val="1"/>
              <c:showCatName val="0"/>
              <c:showSerName val="0"/>
              <c:showPercent val="0"/>
              <c:showBubbleSize val="0"/>
            </c:dLbl>
            <c:dLbl>
              <c:idx val="7"/>
              <c:layout>
                <c:manualLayout>
                  <c:x val="-3.0769230769230663E-2"/>
                  <c:y val="4.351999340145913E-2"/>
                </c:manualLayout>
              </c:layout>
              <c:dLblPos val="r"/>
              <c:showLegendKey val="0"/>
              <c:showVal val="1"/>
              <c:showCatName val="0"/>
              <c:showSerName val="0"/>
              <c:showPercent val="0"/>
              <c:showBubbleSize val="0"/>
            </c:dLbl>
            <c:dLbl>
              <c:idx val="10"/>
              <c:layout>
                <c:manualLayout>
                  <c:x val="-3.154507930098481E-2"/>
                  <c:y val="2.3808626350527971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0.2</c:v>
                </c:pt>
                <c:pt idx="1">
                  <c:v>0.26</c:v>
                </c:pt>
                <c:pt idx="2">
                  <c:v>0.26</c:v>
                </c:pt>
                <c:pt idx="3">
                  <c:v>0.2</c:v>
                </c:pt>
                <c:pt idx="4">
                  <c:v>0.19</c:v>
                </c:pt>
                <c:pt idx="5">
                  <c:v>0.24</c:v>
                </c:pt>
                <c:pt idx="6">
                  <c:v>0.27</c:v>
                </c:pt>
                <c:pt idx="7">
                  <c:v>0.2</c:v>
                </c:pt>
                <c:pt idx="8">
                  <c:v>0.22</c:v>
                </c:pt>
                <c:pt idx="9">
                  <c:v>0.23</c:v>
                </c:pt>
                <c:pt idx="10">
                  <c:v>0.19</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0%</c:formatCode>
                <c:ptCount val="11"/>
                <c:pt idx="0">
                  <c:v>0.65</c:v>
                </c:pt>
                <c:pt idx="1">
                  <c:v>0.49</c:v>
                </c:pt>
                <c:pt idx="2">
                  <c:v>0.47</c:v>
                </c:pt>
                <c:pt idx="3">
                  <c:v>0.6</c:v>
                </c:pt>
                <c:pt idx="4">
                  <c:v>0.56999999999999995</c:v>
                </c:pt>
                <c:pt idx="5">
                  <c:v>0.53</c:v>
                </c:pt>
                <c:pt idx="6">
                  <c:v>0.45</c:v>
                </c:pt>
                <c:pt idx="7">
                  <c:v>0.56999999999999995</c:v>
                </c:pt>
                <c:pt idx="8">
                  <c:v>0.53</c:v>
                </c:pt>
                <c:pt idx="9">
                  <c:v>0.53</c:v>
                </c:pt>
                <c:pt idx="10">
                  <c:v>0.55000000000000004</c:v>
                </c:pt>
              </c:numCache>
            </c:numRef>
          </c:val>
          <c:smooth val="0"/>
        </c:ser>
        <c:dLbls>
          <c:showLegendKey val="0"/>
          <c:showVal val="0"/>
          <c:showCatName val="0"/>
          <c:showSerName val="0"/>
          <c:showPercent val="0"/>
          <c:showBubbleSize val="0"/>
        </c:dLbls>
        <c:marker val="1"/>
        <c:smooth val="0"/>
        <c:axId val="167258752"/>
        <c:axId val="167264640"/>
      </c:lineChart>
      <c:catAx>
        <c:axId val="167258752"/>
        <c:scaling>
          <c:orientation val="minMax"/>
        </c:scaling>
        <c:delete val="0"/>
        <c:axPos val="b"/>
        <c:numFmt formatCode="General" sourceLinked="1"/>
        <c:majorTickMark val="none"/>
        <c:minorTickMark val="none"/>
        <c:tickLblPos val="nextTo"/>
        <c:txPr>
          <a:bodyPr/>
          <a:lstStyle/>
          <a:p>
            <a:pPr>
              <a:defRPr sz="1200"/>
            </a:pPr>
            <a:endParaRPr lang="en-US"/>
          </a:p>
        </c:txPr>
        <c:crossAx val="167264640"/>
        <c:crosses val="autoZero"/>
        <c:auto val="1"/>
        <c:lblAlgn val="ctr"/>
        <c:lblOffset val="100"/>
        <c:noMultiLvlLbl val="0"/>
      </c:catAx>
      <c:valAx>
        <c:axId val="167264640"/>
        <c:scaling>
          <c:orientation val="minMax"/>
        </c:scaling>
        <c:delete val="1"/>
        <c:axPos val="l"/>
        <c:numFmt formatCode="0%" sourceLinked="1"/>
        <c:majorTickMark val="out"/>
        <c:minorTickMark val="none"/>
        <c:tickLblPos val="nextTo"/>
        <c:crossAx val="167258752"/>
        <c:crosses val="autoZero"/>
        <c:crossBetween val="between"/>
      </c:valAx>
    </c:plotArea>
    <c:legend>
      <c:legendPos val="t"/>
      <c:layout>
        <c:manualLayout>
          <c:xMode val="edge"/>
          <c:yMode val="edge"/>
          <c:x val="0.14439868093411404"/>
          <c:y val="1.675976455295497E-2"/>
          <c:w val="0.69755154003185504"/>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7"/>
              <c:layout>
                <c:manualLayout>
                  <c:x val="-3.0769230769230771E-2"/>
                  <c:y val="-3.7887952518886547E-2"/>
                </c:manualLayout>
              </c:layout>
              <c:dLblPos val="r"/>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0.26</c:v>
                </c:pt>
                <c:pt idx="1">
                  <c:v>0.24</c:v>
                </c:pt>
                <c:pt idx="2">
                  <c:v>0.26</c:v>
                </c:pt>
                <c:pt idx="3">
                  <c:v>0.28999999999999998</c:v>
                </c:pt>
                <c:pt idx="4">
                  <c:v>0.23</c:v>
                </c:pt>
                <c:pt idx="5">
                  <c:v>0.27</c:v>
                </c:pt>
                <c:pt idx="6">
                  <c:v>0.24</c:v>
                </c:pt>
                <c:pt idx="7">
                  <c:v>0.28000000000000003</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0.43</c:v>
                </c:pt>
                <c:pt idx="1">
                  <c:v>0.39</c:v>
                </c:pt>
                <c:pt idx="2">
                  <c:v>0.42</c:v>
                </c:pt>
                <c:pt idx="3">
                  <c:v>0.37</c:v>
                </c:pt>
                <c:pt idx="4">
                  <c:v>0.4</c:v>
                </c:pt>
                <c:pt idx="5">
                  <c:v>0.41</c:v>
                </c:pt>
                <c:pt idx="6">
                  <c:v>0.41</c:v>
                </c:pt>
                <c:pt idx="7">
                  <c:v>0.41</c:v>
                </c:pt>
              </c:numCache>
            </c:numRef>
          </c:val>
          <c:smooth val="0"/>
        </c:ser>
        <c:ser>
          <c:idx val="2"/>
          <c:order val="2"/>
          <c:tx>
            <c:strRef>
              <c:f>Sheet1!$D$1</c:f>
              <c:strCache>
                <c:ptCount val="1"/>
                <c:pt idx="0">
                  <c:v>Not a Source</c:v>
                </c:pt>
              </c:strCache>
            </c:strRef>
          </c:tx>
          <c:dLbls>
            <c:dLbl>
              <c:idx val="0"/>
              <c:dLblPos val="t"/>
              <c:showLegendKey val="0"/>
              <c:showVal val="1"/>
              <c:showCatName val="0"/>
              <c:showSerName val="0"/>
              <c:showPercent val="0"/>
              <c:showBubbleSize val="0"/>
            </c:dLbl>
            <c:dLbl>
              <c:idx val="2"/>
              <c:dLblPos val="t"/>
              <c:showLegendKey val="0"/>
              <c:showVal val="1"/>
              <c:showCatName val="0"/>
              <c:showSerName val="0"/>
              <c:showPercent val="0"/>
              <c:showBubbleSize val="0"/>
            </c:dLbl>
            <c:dLbl>
              <c:idx val="3"/>
              <c:layout>
                <c:manualLayout>
                  <c:x val="-3.0769230769230771E-2"/>
                  <c:y val="-2.9693655644856598E-2"/>
                </c:manualLayout>
              </c:layout>
              <c:dLblPos val="r"/>
              <c:showLegendKey val="0"/>
              <c:showVal val="1"/>
              <c:showCatName val="0"/>
              <c:showSerName val="0"/>
              <c:showPercent val="0"/>
              <c:showBubbleSize val="0"/>
            </c:dLbl>
            <c:dLbl>
              <c:idx val="5"/>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0%</c:formatCode>
                <c:ptCount val="8"/>
                <c:pt idx="0">
                  <c:v>0.28999999999999998</c:v>
                </c:pt>
                <c:pt idx="1">
                  <c:v>0.34</c:v>
                </c:pt>
                <c:pt idx="2">
                  <c:v>0.31</c:v>
                </c:pt>
                <c:pt idx="3">
                  <c:v>0.32</c:v>
                </c:pt>
                <c:pt idx="4">
                  <c:v>0.34</c:v>
                </c:pt>
                <c:pt idx="5">
                  <c:v>0.31</c:v>
                </c:pt>
                <c:pt idx="6">
                  <c:v>0.32</c:v>
                </c:pt>
                <c:pt idx="7">
                  <c:v>0.28000000000000003</c:v>
                </c:pt>
              </c:numCache>
            </c:numRef>
          </c:val>
          <c:smooth val="0"/>
        </c:ser>
        <c:dLbls>
          <c:showLegendKey val="0"/>
          <c:showVal val="0"/>
          <c:showCatName val="0"/>
          <c:showSerName val="0"/>
          <c:showPercent val="0"/>
          <c:showBubbleSize val="0"/>
        </c:dLbls>
        <c:marker val="1"/>
        <c:smooth val="0"/>
        <c:axId val="167365248"/>
        <c:axId val="167383424"/>
      </c:lineChart>
      <c:catAx>
        <c:axId val="167365248"/>
        <c:scaling>
          <c:orientation val="minMax"/>
        </c:scaling>
        <c:delete val="0"/>
        <c:axPos val="b"/>
        <c:numFmt formatCode="General" sourceLinked="1"/>
        <c:majorTickMark val="none"/>
        <c:minorTickMark val="none"/>
        <c:tickLblPos val="nextTo"/>
        <c:txPr>
          <a:bodyPr/>
          <a:lstStyle/>
          <a:p>
            <a:pPr>
              <a:defRPr sz="1200"/>
            </a:pPr>
            <a:endParaRPr lang="en-US"/>
          </a:p>
        </c:txPr>
        <c:crossAx val="167383424"/>
        <c:crosses val="autoZero"/>
        <c:auto val="1"/>
        <c:lblAlgn val="ctr"/>
        <c:lblOffset val="100"/>
        <c:noMultiLvlLbl val="0"/>
      </c:catAx>
      <c:valAx>
        <c:axId val="167383424"/>
        <c:scaling>
          <c:orientation val="minMax"/>
        </c:scaling>
        <c:delete val="1"/>
        <c:axPos val="l"/>
        <c:numFmt formatCode="0%" sourceLinked="1"/>
        <c:majorTickMark val="out"/>
        <c:minorTickMark val="none"/>
        <c:tickLblPos val="nextTo"/>
        <c:crossAx val="167365248"/>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c:formatCode>
                <c:ptCount val="16"/>
                <c:pt idx="0">
                  <c:v>0.16</c:v>
                </c:pt>
                <c:pt idx="1">
                  <c:v>0.15</c:v>
                </c:pt>
                <c:pt idx="2">
                  <c:v>0.13</c:v>
                </c:pt>
                <c:pt idx="3">
                  <c:v>0.14000000000000001</c:v>
                </c:pt>
                <c:pt idx="4">
                  <c:v>0.16</c:v>
                </c:pt>
                <c:pt idx="5">
                  <c:v>0.17</c:v>
                </c:pt>
                <c:pt idx="6">
                  <c:v>0.15</c:v>
                </c:pt>
                <c:pt idx="7">
                  <c:v>0.17</c:v>
                </c:pt>
                <c:pt idx="8">
                  <c:v>0.13</c:v>
                </c:pt>
                <c:pt idx="9">
                  <c:v>0.1</c:v>
                </c:pt>
                <c:pt idx="10">
                  <c:v>0.1</c:v>
                </c:pt>
                <c:pt idx="11">
                  <c:v>0.09</c:v>
                </c:pt>
                <c:pt idx="12">
                  <c:v>0.09</c:v>
                </c:pt>
                <c:pt idx="13">
                  <c:v>0.11</c:v>
                </c:pt>
                <c:pt idx="14">
                  <c:v>0.13</c:v>
                </c:pt>
                <c:pt idx="15">
                  <c:v>0.14000000000000001</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0%</c:formatCode>
                <c:ptCount val="16"/>
                <c:pt idx="0">
                  <c:v>0.35</c:v>
                </c:pt>
                <c:pt idx="1">
                  <c:v>0.28999999999999998</c:v>
                </c:pt>
                <c:pt idx="2">
                  <c:v>0.36</c:v>
                </c:pt>
                <c:pt idx="3">
                  <c:v>0.34</c:v>
                </c:pt>
                <c:pt idx="4">
                  <c:v>0.35</c:v>
                </c:pt>
                <c:pt idx="5">
                  <c:v>0.3</c:v>
                </c:pt>
                <c:pt idx="6">
                  <c:v>0.34</c:v>
                </c:pt>
                <c:pt idx="7">
                  <c:v>0.36</c:v>
                </c:pt>
                <c:pt idx="8">
                  <c:v>0.31</c:v>
                </c:pt>
                <c:pt idx="9">
                  <c:v>0.32</c:v>
                </c:pt>
                <c:pt idx="10">
                  <c:v>0.27</c:v>
                </c:pt>
                <c:pt idx="11">
                  <c:v>0.3</c:v>
                </c:pt>
                <c:pt idx="12">
                  <c:v>0.28000000000000003</c:v>
                </c:pt>
                <c:pt idx="13">
                  <c:v>0.26</c:v>
                </c:pt>
                <c:pt idx="14">
                  <c:v>0.28999999999999998</c:v>
                </c:pt>
                <c:pt idx="15">
                  <c:v>0.3</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0%</c:formatCode>
                <c:ptCount val="16"/>
                <c:pt idx="0">
                  <c:v>0.28999999999999998</c:v>
                </c:pt>
                <c:pt idx="1">
                  <c:v>0.26</c:v>
                </c:pt>
                <c:pt idx="2">
                  <c:v>0.28000000000000003</c:v>
                </c:pt>
                <c:pt idx="3">
                  <c:v>0.26</c:v>
                </c:pt>
                <c:pt idx="4">
                  <c:v>0.26</c:v>
                </c:pt>
                <c:pt idx="5">
                  <c:v>0.25</c:v>
                </c:pt>
                <c:pt idx="6">
                  <c:v>0.26</c:v>
                </c:pt>
                <c:pt idx="7">
                  <c:v>0.23</c:v>
                </c:pt>
                <c:pt idx="8">
                  <c:v>0.27</c:v>
                </c:pt>
                <c:pt idx="9">
                  <c:v>0.26</c:v>
                </c:pt>
                <c:pt idx="10">
                  <c:v>0.3</c:v>
                </c:pt>
                <c:pt idx="11">
                  <c:v>0.27</c:v>
                </c:pt>
                <c:pt idx="12">
                  <c:v>0.28000000000000003</c:v>
                </c:pt>
                <c:pt idx="13">
                  <c:v>0.23</c:v>
                </c:pt>
                <c:pt idx="14">
                  <c:v>0.24</c:v>
                </c:pt>
                <c:pt idx="15">
                  <c:v>0.22</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Sheet1!$E$2:$E$17</c:f>
              <c:numCache>
                <c:formatCode>0%</c:formatCode>
                <c:ptCount val="16"/>
                <c:pt idx="0">
                  <c:v>0.19</c:v>
                </c:pt>
                <c:pt idx="1">
                  <c:v>0.28000000000000003</c:v>
                </c:pt>
                <c:pt idx="2">
                  <c:v>0.22</c:v>
                </c:pt>
                <c:pt idx="3">
                  <c:v>0.24</c:v>
                </c:pt>
                <c:pt idx="4">
                  <c:v>0.22</c:v>
                </c:pt>
                <c:pt idx="5">
                  <c:v>0.26</c:v>
                </c:pt>
                <c:pt idx="6">
                  <c:v>0.23</c:v>
                </c:pt>
                <c:pt idx="7">
                  <c:v>0.21</c:v>
                </c:pt>
                <c:pt idx="8">
                  <c:v>0.27</c:v>
                </c:pt>
                <c:pt idx="9">
                  <c:v>0.3</c:v>
                </c:pt>
                <c:pt idx="10">
                  <c:v>0.31</c:v>
                </c:pt>
                <c:pt idx="11">
                  <c:v>0.33</c:v>
                </c:pt>
                <c:pt idx="12">
                  <c:v>0.34</c:v>
                </c:pt>
                <c:pt idx="13">
                  <c:v>0.39</c:v>
                </c:pt>
                <c:pt idx="14">
                  <c:v>0.32</c:v>
                </c:pt>
                <c:pt idx="15">
                  <c:v>0.32</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Sheet1!$F$2:$F$17</c:f>
              <c:numCache>
                <c:formatCode>0%</c:formatCode>
                <c:ptCount val="16"/>
                <c:pt idx="0">
                  <c:v>0.01</c:v>
                </c:pt>
                <c:pt idx="1">
                  <c:v>0.02</c:v>
                </c:pt>
                <c:pt idx="2">
                  <c:v>0.01</c:v>
                </c:pt>
                <c:pt idx="3">
                  <c:v>0.02</c:v>
                </c:pt>
                <c:pt idx="4">
                  <c:v>0.02</c:v>
                </c:pt>
                <c:pt idx="5">
                  <c:v>0.01</c:v>
                </c:pt>
                <c:pt idx="6">
                  <c:v>0.01</c:v>
                </c:pt>
                <c:pt idx="7">
                  <c:v>0.02</c:v>
                </c:pt>
                <c:pt idx="8">
                  <c:v>0.02</c:v>
                </c:pt>
                <c:pt idx="9">
                  <c:v>0.01</c:v>
                </c:pt>
                <c:pt idx="10">
                  <c:v>0.01</c:v>
                </c:pt>
                <c:pt idx="11">
                  <c:v>0.01</c:v>
                </c:pt>
                <c:pt idx="12">
                  <c:v>0.02</c:v>
                </c:pt>
                <c:pt idx="13">
                  <c:v>0.01</c:v>
                </c:pt>
                <c:pt idx="14">
                  <c:v>0.02</c:v>
                </c:pt>
                <c:pt idx="15">
                  <c:v>0.01</c:v>
                </c:pt>
              </c:numCache>
            </c:numRef>
          </c:val>
        </c:ser>
        <c:dLbls>
          <c:showLegendKey val="0"/>
          <c:showVal val="0"/>
          <c:showCatName val="0"/>
          <c:showSerName val="0"/>
          <c:showPercent val="0"/>
          <c:showBubbleSize val="0"/>
        </c:dLbls>
        <c:axId val="37916672"/>
        <c:axId val="37918208"/>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FF000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Sheet1!$G$2:$G$17</c:f>
              <c:numCache>
                <c:formatCode>0%</c:formatCode>
                <c:ptCount val="16"/>
                <c:pt idx="0">
                  <c:v>0</c:v>
                </c:pt>
                <c:pt idx="1">
                  <c:v>-1.0000000000000009E-3</c:v>
                </c:pt>
                <c:pt idx="2">
                  <c:v>-1.9999999999999992E-3</c:v>
                </c:pt>
                <c:pt idx="3">
                  <c:v>1.0000000000000009E-3</c:v>
                </c:pt>
                <c:pt idx="4">
                  <c:v>1.9999999999999992E-3</c:v>
                </c:pt>
                <c:pt idx="5">
                  <c:v>1.0000000000000009E-3</c:v>
                </c:pt>
                <c:pt idx="6">
                  <c:v>-2.0000000000000018E-3</c:v>
                </c:pt>
                <c:pt idx="7">
                  <c:v>2.0000000000000018E-3</c:v>
                </c:pt>
                <c:pt idx="8">
                  <c:v>-4.000000000000001E-3</c:v>
                </c:pt>
                <c:pt idx="9">
                  <c:v>-3.0000000000000001E-3</c:v>
                </c:pt>
                <c:pt idx="10">
                  <c:v>0</c:v>
                </c:pt>
                <c:pt idx="11">
                  <c:v>-1.0000000000000009E-3</c:v>
                </c:pt>
                <c:pt idx="12">
                  <c:v>0</c:v>
                </c:pt>
                <c:pt idx="13">
                  <c:v>2.0000000000000005E-3</c:v>
                </c:pt>
                <c:pt idx="14">
                  <c:v>2.0000000000000005E-3</c:v>
                </c:pt>
                <c:pt idx="15">
                  <c:v>1.0000000000000009E-3</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Sheet1!$H$2:$H$17</c:f>
              <c:numCache>
                <c:formatCode>0%</c:formatCode>
                <c:ptCount val="16"/>
                <c:pt idx="0">
                  <c:v>0</c:v>
                </c:pt>
                <c:pt idx="1">
                  <c:v>-1.0000000000000009E-2</c:v>
                </c:pt>
                <c:pt idx="2">
                  <c:v>-1.999999999999999E-2</c:v>
                </c:pt>
                <c:pt idx="3">
                  <c:v>1.0000000000000009E-2</c:v>
                </c:pt>
                <c:pt idx="4">
                  <c:v>1.999999999999999E-2</c:v>
                </c:pt>
                <c:pt idx="5">
                  <c:v>1.0000000000000009E-2</c:v>
                </c:pt>
                <c:pt idx="6">
                  <c:v>-2.0000000000000018E-2</c:v>
                </c:pt>
                <c:pt idx="7">
                  <c:v>2.0000000000000018E-2</c:v>
                </c:pt>
                <c:pt idx="8">
                  <c:v>-4.0000000000000008E-2</c:v>
                </c:pt>
                <c:pt idx="9">
                  <c:v>-0.03</c:v>
                </c:pt>
                <c:pt idx="10">
                  <c:v>0</c:v>
                </c:pt>
                <c:pt idx="11">
                  <c:v>-1.0000000000000009E-2</c:v>
                </c:pt>
                <c:pt idx="12">
                  <c:v>0</c:v>
                </c:pt>
                <c:pt idx="13">
                  <c:v>2.0000000000000004E-2</c:v>
                </c:pt>
                <c:pt idx="14">
                  <c:v>2.0000000000000004E-2</c:v>
                </c:pt>
                <c:pt idx="15">
                  <c:v>1.0000000000000009E-2</c:v>
                </c:pt>
              </c:numCache>
            </c:numRef>
          </c:val>
        </c:ser>
        <c:dLbls>
          <c:showLegendKey val="0"/>
          <c:showVal val="0"/>
          <c:showCatName val="0"/>
          <c:showSerName val="0"/>
          <c:showPercent val="0"/>
          <c:showBubbleSize val="0"/>
        </c:dLbls>
        <c:gapWidth val="150"/>
        <c:overlap val="100"/>
        <c:axId val="37925632"/>
        <c:axId val="37919744"/>
      </c:barChart>
      <c:catAx>
        <c:axId val="37916672"/>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7918208"/>
        <c:crosses val="autoZero"/>
        <c:auto val="1"/>
        <c:lblAlgn val="ctr"/>
        <c:lblOffset val="100"/>
        <c:noMultiLvlLbl val="0"/>
      </c:catAx>
      <c:valAx>
        <c:axId val="37918208"/>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7916672"/>
        <c:crosses val="autoZero"/>
        <c:crossBetween val="between"/>
        <c:majorUnit val="5.000000000000001E-2"/>
      </c:valAx>
      <c:valAx>
        <c:axId val="37919744"/>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37925632"/>
        <c:crosses val="max"/>
        <c:crossBetween val="between"/>
      </c:valAx>
      <c:catAx>
        <c:axId val="37925632"/>
        <c:scaling>
          <c:orientation val="minMax"/>
        </c:scaling>
        <c:delete val="0"/>
        <c:axPos val="b"/>
        <c:numFmt formatCode="General" sourceLinked="1"/>
        <c:majorTickMark val="none"/>
        <c:minorTickMark val="none"/>
        <c:tickLblPos val="none"/>
        <c:crossAx val="37919744"/>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341863517060368E-2"/>
          <c:y val="2.5873221216041398E-2"/>
          <c:w val="0.85594050743657046"/>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0.12</c:v>
                </c:pt>
                <c:pt idx="1">
                  <c:v>0.14000000000000001</c:v>
                </c:pt>
                <c:pt idx="2">
                  <c:v>0.13</c:v>
                </c:pt>
                <c:pt idx="3">
                  <c:v>0.17</c:v>
                </c:pt>
                <c:pt idx="4">
                  <c:v>0.14000000000000001</c:v>
                </c:pt>
                <c:pt idx="5">
                  <c:v>0.13</c:v>
                </c:pt>
                <c:pt idx="6">
                  <c:v>0.15</c:v>
                </c:pt>
                <c:pt idx="7">
                  <c:v>0.16</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0.22</c:v>
                </c:pt>
                <c:pt idx="1">
                  <c:v>0.26</c:v>
                </c:pt>
                <c:pt idx="2">
                  <c:v>0.27</c:v>
                </c:pt>
                <c:pt idx="3">
                  <c:v>0.31</c:v>
                </c:pt>
                <c:pt idx="4">
                  <c:v>0.26</c:v>
                </c:pt>
                <c:pt idx="5">
                  <c:v>0.27</c:v>
                </c:pt>
                <c:pt idx="6">
                  <c:v>0.26</c:v>
                </c:pt>
                <c:pt idx="7">
                  <c:v>0.26</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0%</c:formatCode>
                <c:ptCount val="8"/>
                <c:pt idx="0">
                  <c:v>0.64</c:v>
                </c:pt>
                <c:pt idx="1">
                  <c:v>0.56999999999999995</c:v>
                </c:pt>
                <c:pt idx="2">
                  <c:v>0.56999999999999995</c:v>
                </c:pt>
                <c:pt idx="3">
                  <c:v>0.51</c:v>
                </c:pt>
                <c:pt idx="4">
                  <c:v>0.56999999999999995</c:v>
                </c:pt>
                <c:pt idx="5">
                  <c:v>0.56999999999999995</c:v>
                </c:pt>
                <c:pt idx="6">
                  <c:v>0.56000000000000005</c:v>
                </c:pt>
                <c:pt idx="7">
                  <c:v>0.54</c:v>
                </c:pt>
              </c:numCache>
            </c:numRef>
          </c:val>
          <c:smooth val="0"/>
        </c:ser>
        <c:dLbls>
          <c:showLegendKey val="0"/>
          <c:showVal val="0"/>
          <c:showCatName val="0"/>
          <c:showSerName val="0"/>
          <c:showPercent val="0"/>
          <c:showBubbleSize val="0"/>
        </c:dLbls>
        <c:marker val="1"/>
        <c:smooth val="0"/>
        <c:axId val="167442688"/>
        <c:axId val="167452672"/>
      </c:lineChart>
      <c:catAx>
        <c:axId val="167442688"/>
        <c:scaling>
          <c:orientation val="minMax"/>
        </c:scaling>
        <c:delete val="0"/>
        <c:axPos val="b"/>
        <c:numFmt formatCode="General" sourceLinked="1"/>
        <c:majorTickMark val="none"/>
        <c:minorTickMark val="none"/>
        <c:tickLblPos val="nextTo"/>
        <c:txPr>
          <a:bodyPr/>
          <a:lstStyle/>
          <a:p>
            <a:pPr>
              <a:defRPr sz="1200"/>
            </a:pPr>
            <a:endParaRPr lang="en-US"/>
          </a:p>
        </c:txPr>
        <c:crossAx val="167452672"/>
        <c:crosses val="autoZero"/>
        <c:auto val="1"/>
        <c:lblAlgn val="ctr"/>
        <c:lblOffset val="100"/>
        <c:noMultiLvlLbl val="0"/>
      </c:catAx>
      <c:valAx>
        <c:axId val="167452672"/>
        <c:scaling>
          <c:orientation val="minMax"/>
        </c:scaling>
        <c:delete val="1"/>
        <c:axPos val="l"/>
        <c:numFmt formatCode="0%" sourceLinked="1"/>
        <c:majorTickMark val="out"/>
        <c:minorTickMark val="none"/>
        <c:tickLblPos val="nextTo"/>
        <c:crossAx val="167442688"/>
        <c:crosses val="autoZero"/>
        <c:crossBetween val="between"/>
      </c:valAx>
    </c:plotArea>
    <c:legend>
      <c:legendPos val="t"/>
      <c:layout>
        <c:manualLayout>
          <c:xMode val="edge"/>
          <c:yMode val="edge"/>
          <c:x val="0.14439868093411404"/>
          <c:y val="1.675976455295497E-2"/>
          <c:w val="0.69327803575835067"/>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0"/>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0.3</c:v>
                </c:pt>
                <c:pt idx="1">
                  <c:v>0.25</c:v>
                </c:pt>
                <c:pt idx="2">
                  <c:v>0.28000000000000003</c:v>
                </c:pt>
                <c:pt idx="3">
                  <c:v>0.26</c:v>
                </c:pt>
                <c:pt idx="4">
                  <c:v>0.23</c:v>
                </c:pt>
                <c:pt idx="5">
                  <c:v>0.25</c:v>
                </c:pt>
                <c:pt idx="6">
                  <c:v>0.28000000000000003</c:v>
                </c:pt>
                <c:pt idx="7">
                  <c:v>0.23</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0.43</c:v>
                </c:pt>
                <c:pt idx="1">
                  <c:v>0.44</c:v>
                </c:pt>
                <c:pt idx="2">
                  <c:v>0.39</c:v>
                </c:pt>
                <c:pt idx="3">
                  <c:v>0.39</c:v>
                </c:pt>
                <c:pt idx="4">
                  <c:v>0.39</c:v>
                </c:pt>
                <c:pt idx="5">
                  <c:v>0.39</c:v>
                </c:pt>
                <c:pt idx="6">
                  <c:v>0.4</c:v>
                </c:pt>
                <c:pt idx="7">
                  <c:v>0.43</c:v>
                </c:pt>
              </c:numCache>
            </c:numRef>
          </c:val>
          <c:smooth val="0"/>
        </c:ser>
        <c:ser>
          <c:idx val="2"/>
          <c:order val="2"/>
          <c:tx>
            <c:strRef>
              <c:f>Sheet1!$D$1</c:f>
              <c:strCache>
                <c:ptCount val="1"/>
                <c:pt idx="0">
                  <c:v>Not a Source</c:v>
                </c:pt>
              </c:strCache>
            </c:strRef>
          </c:tx>
          <c:dLbls>
            <c:dLbl>
              <c:idx val="1"/>
              <c:dLblPos val="t"/>
              <c:showLegendKey val="0"/>
              <c:showVal val="1"/>
              <c:showCatName val="0"/>
              <c:showSerName val="0"/>
              <c:showPercent val="0"/>
              <c:showBubbleSize val="0"/>
            </c:dLbl>
            <c:dLbl>
              <c:idx val="2"/>
              <c:layout>
                <c:manualLayout>
                  <c:x val="-3.0769230769230823E-2"/>
                  <c:y val="-3.814138438096995E-2"/>
                </c:manualLayout>
              </c:layout>
              <c:dLblPos val="r"/>
              <c:showLegendKey val="0"/>
              <c:showVal val="1"/>
              <c:showCatName val="0"/>
              <c:showSerName val="0"/>
              <c:showPercent val="0"/>
              <c:showBubbleSize val="0"/>
            </c:dLbl>
            <c:dLbl>
              <c:idx val="6"/>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0%</c:formatCode>
                <c:ptCount val="8"/>
                <c:pt idx="0">
                  <c:v>0.26</c:v>
                </c:pt>
                <c:pt idx="1">
                  <c:v>0.3</c:v>
                </c:pt>
                <c:pt idx="2">
                  <c:v>0.32</c:v>
                </c:pt>
                <c:pt idx="3">
                  <c:v>0.34</c:v>
                </c:pt>
                <c:pt idx="4">
                  <c:v>0.37</c:v>
                </c:pt>
                <c:pt idx="5">
                  <c:v>0.35</c:v>
                </c:pt>
                <c:pt idx="6">
                  <c:v>0.31</c:v>
                </c:pt>
                <c:pt idx="7">
                  <c:v>0.33</c:v>
                </c:pt>
              </c:numCache>
            </c:numRef>
          </c:val>
          <c:smooth val="0"/>
        </c:ser>
        <c:dLbls>
          <c:showLegendKey val="0"/>
          <c:showVal val="0"/>
          <c:showCatName val="0"/>
          <c:showSerName val="0"/>
          <c:showPercent val="0"/>
          <c:showBubbleSize val="0"/>
        </c:dLbls>
        <c:marker val="1"/>
        <c:smooth val="0"/>
        <c:axId val="167545088"/>
        <c:axId val="167550976"/>
      </c:lineChart>
      <c:catAx>
        <c:axId val="167545088"/>
        <c:scaling>
          <c:orientation val="minMax"/>
        </c:scaling>
        <c:delete val="0"/>
        <c:axPos val="b"/>
        <c:numFmt formatCode="General" sourceLinked="1"/>
        <c:majorTickMark val="none"/>
        <c:minorTickMark val="none"/>
        <c:tickLblPos val="nextTo"/>
        <c:txPr>
          <a:bodyPr/>
          <a:lstStyle/>
          <a:p>
            <a:pPr>
              <a:defRPr sz="1200"/>
            </a:pPr>
            <a:endParaRPr lang="en-US"/>
          </a:p>
        </c:txPr>
        <c:crossAx val="167550976"/>
        <c:crosses val="autoZero"/>
        <c:auto val="1"/>
        <c:lblAlgn val="ctr"/>
        <c:lblOffset val="100"/>
        <c:noMultiLvlLbl val="0"/>
      </c:catAx>
      <c:valAx>
        <c:axId val="167550976"/>
        <c:scaling>
          <c:orientation val="minMax"/>
        </c:scaling>
        <c:delete val="1"/>
        <c:axPos val="l"/>
        <c:numFmt formatCode="0%" sourceLinked="1"/>
        <c:majorTickMark val="out"/>
        <c:minorTickMark val="none"/>
        <c:tickLblPos val="nextTo"/>
        <c:crossAx val="167545088"/>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7"/>
              <c:layout>
                <c:manualLayout>
                  <c:x val="-3.2193732193732193E-2"/>
                  <c:y val="3.5072264665345777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c:formatCode>
                <c:ptCount val="8"/>
                <c:pt idx="0">
                  <c:v>0.19</c:v>
                </c:pt>
                <c:pt idx="1">
                  <c:v>0.15</c:v>
                </c:pt>
                <c:pt idx="2">
                  <c:v>0.21</c:v>
                </c:pt>
                <c:pt idx="3">
                  <c:v>0.19</c:v>
                </c:pt>
                <c:pt idx="4">
                  <c:v>0.16</c:v>
                </c:pt>
                <c:pt idx="5">
                  <c:v>0.16</c:v>
                </c:pt>
                <c:pt idx="6">
                  <c:v>0.15</c:v>
                </c:pt>
                <c:pt idx="7">
                  <c:v>0.19</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c:formatCode>
                <c:ptCount val="8"/>
                <c:pt idx="0">
                  <c:v>0.3</c:v>
                </c:pt>
                <c:pt idx="1">
                  <c:v>0.33</c:v>
                </c:pt>
                <c:pt idx="2">
                  <c:v>0.28999999999999998</c:v>
                </c:pt>
                <c:pt idx="3">
                  <c:v>0.31</c:v>
                </c:pt>
                <c:pt idx="4">
                  <c:v>0.28999999999999998</c:v>
                </c:pt>
                <c:pt idx="5">
                  <c:v>0.28999999999999998</c:v>
                </c:pt>
                <c:pt idx="6">
                  <c:v>0.27</c:v>
                </c:pt>
                <c:pt idx="7">
                  <c:v>0.25</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0%</c:formatCode>
                <c:ptCount val="8"/>
                <c:pt idx="0">
                  <c:v>0.5</c:v>
                </c:pt>
                <c:pt idx="1">
                  <c:v>0.51</c:v>
                </c:pt>
                <c:pt idx="2">
                  <c:v>0.47</c:v>
                </c:pt>
                <c:pt idx="3">
                  <c:v>0.49</c:v>
                </c:pt>
                <c:pt idx="4">
                  <c:v>0.54</c:v>
                </c:pt>
                <c:pt idx="5">
                  <c:v>0.54</c:v>
                </c:pt>
                <c:pt idx="6">
                  <c:v>0.56000000000000005</c:v>
                </c:pt>
                <c:pt idx="7">
                  <c:v>0.53</c:v>
                </c:pt>
              </c:numCache>
            </c:numRef>
          </c:val>
          <c:smooth val="0"/>
        </c:ser>
        <c:dLbls>
          <c:showLegendKey val="0"/>
          <c:showVal val="0"/>
          <c:showCatName val="0"/>
          <c:showSerName val="0"/>
          <c:showPercent val="0"/>
          <c:showBubbleSize val="0"/>
        </c:dLbls>
        <c:marker val="1"/>
        <c:smooth val="0"/>
        <c:axId val="167679872"/>
        <c:axId val="167681408"/>
      </c:lineChart>
      <c:catAx>
        <c:axId val="167679872"/>
        <c:scaling>
          <c:orientation val="minMax"/>
        </c:scaling>
        <c:delete val="0"/>
        <c:axPos val="b"/>
        <c:numFmt formatCode="General" sourceLinked="1"/>
        <c:majorTickMark val="none"/>
        <c:minorTickMark val="none"/>
        <c:tickLblPos val="nextTo"/>
        <c:txPr>
          <a:bodyPr/>
          <a:lstStyle/>
          <a:p>
            <a:pPr>
              <a:defRPr sz="1200"/>
            </a:pPr>
            <a:endParaRPr lang="en-US"/>
          </a:p>
        </c:txPr>
        <c:crossAx val="167681408"/>
        <c:crosses val="autoZero"/>
        <c:auto val="1"/>
        <c:lblAlgn val="ctr"/>
        <c:lblOffset val="100"/>
        <c:noMultiLvlLbl val="0"/>
      </c:catAx>
      <c:valAx>
        <c:axId val="167681408"/>
        <c:scaling>
          <c:orientation val="minMax"/>
        </c:scaling>
        <c:delete val="1"/>
        <c:axPos val="l"/>
        <c:numFmt formatCode="0%" sourceLinked="1"/>
        <c:majorTickMark val="out"/>
        <c:minorTickMark val="none"/>
        <c:tickLblPos val="nextTo"/>
        <c:crossAx val="167679872"/>
        <c:crosses val="autoZero"/>
        <c:crossBetween val="between"/>
      </c:valAx>
    </c:plotArea>
    <c:legend>
      <c:legendPos val="t"/>
      <c:layout>
        <c:manualLayout>
          <c:xMode val="edge"/>
          <c:yMode val="edge"/>
          <c:x val="0.14439868093411404"/>
          <c:y val="1.675976455295497E-2"/>
          <c:w val="0.7018250443053593"/>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3"/>
              <c:dLblPos val="t"/>
              <c:showLegendKey val="0"/>
              <c:showVal val="1"/>
              <c:showCatName val="0"/>
              <c:showSerName val="0"/>
              <c:showPercent val="0"/>
              <c:showBubbleSize val="0"/>
            </c:dLbl>
            <c:dLbl>
              <c:idx val="16"/>
              <c:dLblPos val="t"/>
              <c:showLegendKey val="0"/>
              <c:showVal val="1"/>
              <c:showCatName val="0"/>
              <c:showSerName val="0"/>
              <c:showPercent val="0"/>
              <c:showBubbleSize val="0"/>
            </c:dLbl>
            <c:dLbl>
              <c:idx val="18"/>
              <c:dLblPos val="t"/>
              <c:showLegendKey val="0"/>
              <c:showVal val="1"/>
              <c:showCatName val="0"/>
              <c:showSerName val="0"/>
              <c:showPercent val="0"/>
              <c:showBubbleSize val="0"/>
            </c:dLbl>
            <c:dLbl>
              <c:idx val="19"/>
              <c:dLblPos val="t"/>
              <c:showLegendKey val="0"/>
              <c:showVal val="1"/>
              <c:showCatName val="0"/>
              <c:showSerName val="0"/>
              <c:showPercent val="0"/>
              <c:showBubbleSize val="0"/>
            </c:dLbl>
            <c:dLbl>
              <c:idx val="20"/>
              <c:dLblPos val="t"/>
              <c:showLegendKey val="0"/>
              <c:showVal val="1"/>
              <c:showCatName val="0"/>
              <c:showSerName val="0"/>
              <c:showPercent val="0"/>
              <c:showBubbleSize val="0"/>
            </c:dLbl>
            <c:dLbl>
              <c:idx val="21"/>
              <c:dLblPos val="t"/>
              <c:showLegendKey val="0"/>
              <c:showVal val="1"/>
              <c:showCatName val="0"/>
              <c:showSerName val="0"/>
              <c:showPercent val="0"/>
              <c:showBubbleSize val="0"/>
            </c:dLbl>
            <c:txPr>
              <a:bodyPr/>
              <a:lstStyle/>
              <a:p>
                <a:pPr>
                  <a:defRPr sz="1400"/>
                </a:pPr>
                <a:endParaRPr lang="en-US"/>
              </a:p>
            </c:txPr>
            <c:dLblPos val="b"/>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formatCode="0%">
                  <c:v>0.18</c:v>
                </c:pt>
                <c:pt idx="3" formatCode="0%">
                  <c:v>0.27</c:v>
                </c:pt>
                <c:pt idx="5" formatCode="0%">
                  <c:v>0.27</c:v>
                </c:pt>
                <c:pt idx="6" formatCode="0%">
                  <c:v>0.22</c:v>
                </c:pt>
                <c:pt idx="7" formatCode="0%">
                  <c:v>0.2</c:v>
                </c:pt>
                <c:pt idx="8" formatCode="0%">
                  <c:v>0.24</c:v>
                </c:pt>
                <c:pt idx="9" formatCode="0%">
                  <c:v>0.2</c:v>
                </c:pt>
                <c:pt idx="10" formatCode="0%">
                  <c:v>0.16</c:v>
                </c:pt>
                <c:pt idx="11" formatCode="0%">
                  <c:v>0.23</c:v>
                </c:pt>
                <c:pt idx="12" formatCode="0%">
                  <c:v>0.2</c:v>
                </c:pt>
                <c:pt idx="14" formatCode="0%">
                  <c:v>0.28000000000000003</c:v>
                </c:pt>
                <c:pt idx="16" formatCode="0%">
                  <c:v>0.32</c:v>
                </c:pt>
                <c:pt idx="18" formatCode="0%">
                  <c:v>0.26</c:v>
                </c:pt>
                <c:pt idx="19" formatCode="0%">
                  <c:v>0.27</c:v>
                </c:pt>
                <c:pt idx="20" formatCode="0%">
                  <c:v>0.24</c:v>
                </c:pt>
                <c:pt idx="21" formatCode="0%">
                  <c:v>0.23</c:v>
                </c:pt>
                <c:pt idx="22" formatCode="0%">
                  <c:v>0.21</c:v>
                </c:pt>
                <c:pt idx="23" formatCode="0%">
                  <c:v>0.2</c:v>
                </c:pt>
                <c:pt idx="24" formatCode="0%">
                  <c:v>0.16</c:v>
                </c:pt>
              </c:numCache>
            </c:numRef>
          </c:val>
          <c:smooth val="0"/>
        </c:ser>
        <c:ser>
          <c:idx val="1"/>
          <c:order val="1"/>
          <c:tx>
            <c:strRef>
              <c:f>Sheet1!$C$1</c:f>
              <c:strCache>
                <c:ptCount val="1"/>
                <c:pt idx="0">
                  <c:v>Minor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General</c:formatCode>
                <c:ptCount val="25"/>
                <c:pt idx="0" formatCode="0%">
                  <c:v>0.53</c:v>
                </c:pt>
                <c:pt idx="3" formatCode="0%">
                  <c:v>0.45</c:v>
                </c:pt>
                <c:pt idx="5" formatCode="0%">
                  <c:v>0.45</c:v>
                </c:pt>
                <c:pt idx="6" formatCode="0%">
                  <c:v>0.51</c:v>
                </c:pt>
                <c:pt idx="7" formatCode="0%">
                  <c:v>0.48</c:v>
                </c:pt>
                <c:pt idx="8" formatCode="0%">
                  <c:v>0.5</c:v>
                </c:pt>
                <c:pt idx="9" formatCode="0%">
                  <c:v>0.49</c:v>
                </c:pt>
                <c:pt idx="10" formatCode="0%">
                  <c:v>0.52</c:v>
                </c:pt>
                <c:pt idx="11" formatCode="0%">
                  <c:v>0.5</c:v>
                </c:pt>
                <c:pt idx="12" formatCode="0%">
                  <c:v>0.5</c:v>
                </c:pt>
                <c:pt idx="14" formatCode="0%">
                  <c:v>0.43</c:v>
                </c:pt>
                <c:pt idx="16" formatCode="0%">
                  <c:v>0.44</c:v>
                </c:pt>
                <c:pt idx="18" formatCode="0%">
                  <c:v>0.54</c:v>
                </c:pt>
                <c:pt idx="19" formatCode="0%">
                  <c:v>0.5</c:v>
                </c:pt>
                <c:pt idx="20" formatCode="0%">
                  <c:v>0.53</c:v>
                </c:pt>
                <c:pt idx="21" formatCode="0%">
                  <c:v>0.56000000000000005</c:v>
                </c:pt>
                <c:pt idx="22" formatCode="0%">
                  <c:v>0.54</c:v>
                </c:pt>
                <c:pt idx="23" formatCode="0%">
                  <c:v>0.54</c:v>
                </c:pt>
                <c:pt idx="24" formatCode="0%">
                  <c:v>0.56999999999999995</c:v>
                </c:pt>
              </c:numCache>
            </c:numRef>
          </c:val>
          <c:smooth val="0"/>
        </c:ser>
        <c:ser>
          <c:idx val="2"/>
          <c:order val="2"/>
          <c:tx>
            <c:strRef>
              <c:f>Sheet1!$D$1</c:f>
              <c:strCache>
                <c:ptCount val="1"/>
                <c:pt idx="0">
                  <c:v>Not a Source</c:v>
                </c:pt>
              </c:strCache>
            </c:strRef>
          </c:tx>
          <c:dLbls>
            <c:dLbl>
              <c:idx val="3"/>
              <c:dLblPos val="b"/>
              <c:showLegendKey val="0"/>
              <c:showVal val="1"/>
              <c:showCatName val="0"/>
              <c:showSerName val="0"/>
              <c:showPercent val="0"/>
              <c:showBubbleSize val="0"/>
            </c:dLbl>
            <c:dLbl>
              <c:idx val="16"/>
              <c:dLblPos val="b"/>
              <c:showLegendKey val="0"/>
              <c:showVal val="1"/>
              <c:showCatName val="0"/>
              <c:showSerName val="0"/>
              <c:showPercent val="0"/>
              <c:showBubbleSize val="0"/>
            </c:dLbl>
            <c:dLbl>
              <c:idx val="18"/>
              <c:dLblPos val="b"/>
              <c:showLegendKey val="0"/>
              <c:showVal val="1"/>
              <c:showCatName val="0"/>
              <c:showSerName val="0"/>
              <c:showPercent val="0"/>
              <c:showBubbleSize val="0"/>
            </c:dLbl>
            <c:dLbl>
              <c:idx val="19"/>
              <c:dLblPos val="b"/>
              <c:showLegendKey val="0"/>
              <c:showVal val="1"/>
              <c:showCatName val="0"/>
              <c:showSerName val="0"/>
              <c:showPercent val="0"/>
              <c:showBubbleSize val="0"/>
            </c:dLbl>
            <c:dLbl>
              <c:idx val="20"/>
              <c:dLblPos val="b"/>
              <c:showLegendKey val="0"/>
              <c:showVal val="1"/>
              <c:showCatName val="0"/>
              <c:showSerName val="0"/>
              <c:showPercent val="0"/>
              <c:showBubbleSize val="0"/>
            </c:dLbl>
            <c:dLbl>
              <c:idx val="21"/>
              <c:dLblPos val="b"/>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General</c:formatCode>
                <c:ptCount val="25"/>
                <c:pt idx="0" formatCode="0%">
                  <c:v>0.25</c:v>
                </c:pt>
                <c:pt idx="3" formatCode="0%">
                  <c:v>0.26</c:v>
                </c:pt>
                <c:pt idx="5" formatCode="0%">
                  <c:v>0.27</c:v>
                </c:pt>
                <c:pt idx="6" formatCode="0%">
                  <c:v>0.25</c:v>
                </c:pt>
                <c:pt idx="7" formatCode="0%">
                  <c:v>0.3</c:v>
                </c:pt>
                <c:pt idx="8" formatCode="0%">
                  <c:v>0.24</c:v>
                </c:pt>
                <c:pt idx="9" formatCode="0%">
                  <c:v>0.31</c:v>
                </c:pt>
                <c:pt idx="10" formatCode="0%">
                  <c:v>0.3</c:v>
                </c:pt>
                <c:pt idx="11" formatCode="0%">
                  <c:v>0.25</c:v>
                </c:pt>
                <c:pt idx="12" formatCode="0%">
                  <c:v>0.27</c:v>
                </c:pt>
                <c:pt idx="14" formatCode="0%">
                  <c:v>0.28000000000000003</c:v>
                </c:pt>
                <c:pt idx="16" formatCode="0%">
                  <c:v>0.23</c:v>
                </c:pt>
                <c:pt idx="18" formatCode="0%">
                  <c:v>0.19</c:v>
                </c:pt>
                <c:pt idx="19" formatCode="0%">
                  <c:v>0.22</c:v>
                </c:pt>
                <c:pt idx="20" formatCode="0%">
                  <c:v>0.22</c:v>
                </c:pt>
                <c:pt idx="21" formatCode="0%">
                  <c:v>0.19</c:v>
                </c:pt>
                <c:pt idx="22" formatCode="0%">
                  <c:v>0.24</c:v>
                </c:pt>
                <c:pt idx="23" formatCode="0%">
                  <c:v>0.25</c:v>
                </c:pt>
                <c:pt idx="24" formatCode="0%">
                  <c:v>0.26</c:v>
                </c:pt>
              </c:numCache>
            </c:numRef>
          </c:val>
          <c:smooth val="0"/>
        </c:ser>
        <c:dLbls>
          <c:showLegendKey val="0"/>
          <c:showVal val="0"/>
          <c:showCatName val="0"/>
          <c:showSerName val="0"/>
          <c:showPercent val="0"/>
          <c:showBubbleSize val="0"/>
        </c:dLbls>
        <c:marker val="1"/>
        <c:smooth val="0"/>
        <c:axId val="167954304"/>
        <c:axId val="167955840"/>
      </c:lineChart>
      <c:catAx>
        <c:axId val="167954304"/>
        <c:scaling>
          <c:orientation val="minMax"/>
        </c:scaling>
        <c:delete val="0"/>
        <c:axPos val="b"/>
        <c:numFmt formatCode="General" sourceLinked="1"/>
        <c:majorTickMark val="none"/>
        <c:minorTickMark val="none"/>
        <c:tickLblPos val="nextTo"/>
        <c:txPr>
          <a:bodyPr/>
          <a:lstStyle/>
          <a:p>
            <a:pPr>
              <a:defRPr sz="1200"/>
            </a:pPr>
            <a:endParaRPr lang="en-US"/>
          </a:p>
        </c:txPr>
        <c:crossAx val="167955840"/>
        <c:crosses val="autoZero"/>
        <c:auto val="1"/>
        <c:lblAlgn val="ctr"/>
        <c:lblOffset val="100"/>
        <c:noMultiLvlLbl val="0"/>
      </c:catAx>
      <c:valAx>
        <c:axId val="167955840"/>
        <c:scaling>
          <c:orientation val="minMax"/>
        </c:scaling>
        <c:delete val="1"/>
        <c:axPos val="l"/>
        <c:numFmt formatCode="0%" sourceLinked="1"/>
        <c:majorTickMark val="out"/>
        <c:minorTickMark val="none"/>
        <c:tickLblPos val="nextTo"/>
        <c:crossAx val="167954304"/>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63177917367071E-2"/>
          <c:y val="0.16201117318435754"/>
          <c:w val="0.98267318411041316"/>
          <c:h val="0.6253618233441689"/>
        </c:manualLayout>
      </c:layout>
      <c:lineChart>
        <c:grouping val="standard"/>
        <c:varyColors val="0"/>
        <c:ser>
          <c:idx val="0"/>
          <c:order val="0"/>
          <c:tx>
            <c:strRef>
              <c:f>Sheet1!$B$1</c:f>
              <c:strCache>
                <c:ptCount val="1"/>
                <c:pt idx="0">
                  <c:v>Major Source</c:v>
                </c:pt>
              </c:strCache>
            </c:strRef>
          </c:tx>
          <c:dLbls>
            <c:dLbl>
              <c:idx val="5"/>
              <c:layout>
                <c:manualLayout>
                  <c:x val="-3.5687462144155059E-2"/>
                  <c:y val="2.099271677182352E-2"/>
                </c:manualLayout>
              </c:layout>
              <c:dLblPos val="r"/>
              <c:showLegendKey val="0"/>
              <c:showVal val="1"/>
              <c:showCatName val="0"/>
              <c:showSerName val="0"/>
              <c:showPercent val="0"/>
              <c:showBubbleSize val="0"/>
            </c:dLbl>
            <c:dLbl>
              <c:idx val="6"/>
              <c:layout>
                <c:manualLayout>
                  <c:x val="-2.5715840007178591E-2"/>
                  <c:y val="-3.814138438096995E-2"/>
                </c:manualLayout>
              </c:layout>
              <c:dLblPos val="r"/>
              <c:showLegendKey val="0"/>
              <c:showVal val="1"/>
              <c:showCatName val="0"/>
              <c:showSerName val="0"/>
              <c:showPercent val="0"/>
              <c:showBubbleSize val="0"/>
            </c:dLbl>
            <c:dLbl>
              <c:idx val="7"/>
              <c:layout>
                <c:manualLayout>
                  <c:x val="-2.5715840007178591E-2"/>
                  <c:y val="-2.9693655644856598E-2"/>
                </c:manualLayout>
              </c:layout>
              <c:dLblPos val="r"/>
              <c:showLegendKey val="0"/>
              <c:showVal val="1"/>
              <c:showCatName val="0"/>
              <c:showSerName val="0"/>
              <c:showPercent val="0"/>
              <c:showBubbleSize val="0"/>
            </c:dLbl>
            <c:dLbl>
              <c:idx val="8"/>
              <c:layout>
                <c:manualLayout>
                  <c:x val="-2.5715840007178591E-2"/>
                  <c:y val="-4.0957293959674401E-2"/>
                </c:manualLayout>
              </c:layout>
              <c:dLblPos val="r"/>
              <c:showLegendKey val="0"/>
              <c:showVal val="1"/>
              <c:showCatName val="0"/>
              <c:showSerName val="0"/>
              <c:showPercent val="0"/>
              <c:showBubbleSize val="0"/>
            </c:dLbl>
            <c:dLbl>
              <c:idx val="9"/>
              <c:layout>
                <c:manualLayout>
                  <c:x val="-2.5715840007178591E-2"/>
                  <c:y val="-4.0957293959674401E-2"/>
                </c:manualLayout>
              </c:layout>
              <c:dLblPos val="r"/>
              <c:showLegendKey val="0"/>
              <c:showVal val="1"/>
              <c:showCatName val="0"/>
              <c:showSerName val="0"/>
              <c:showPercent val="0"/>
              <c:showBubbleSize val="0"/>
            </c:dLbl>
            <c:dLbl>
              <c:idx val="10"/>
              <c:layout>
                <c:manualLayout>
                  <c:x val="-2.4291338582677166E-2"/>
                  <c:y val="-2.4061836487447696E-2"/>
                </c:manualLayout>
              </c:layout>
              <c:dLblPos val="r"/>
              <c:showLegendKey val="0"/>
              <c:showVal val="1"/>
              <c:showCatName val="0"/>
              <c:showSerName val="0"/>
              <c:showPercent val="0"/>
              <c:showBubbleSize val="0"/>
            </c:dLbl>
            <c:dLbl>
              <c:idx val="14"/>
              <c:layout>
                <c:manualLayout>
                  <c:x val="-2.2866837158175741E-2"/>
                  <c:y val="3.5325696527429173E-2"/>
                </c:manualLayout>
              </c:layout>
              <c:dLblPos val="r"/>
              <c:showLegendKey val="0"/>
              <c:showVal val="1"/>
              <c:showCatName val="0"/>
              <c:showSerName val="0"/>
              <c:showPercent val="0"/>
              <c:showBubbleSize val="0"/>
            </c:dLbl>
            <c:dLbl>
              <c:idx val="16"/>
              <c:layout>
                <c:manualLayout>
                  <c:x val="-2.5715840007178591E-2"/>
                  <c:y val="-3.2509565223561049E-2"/>
                </c:manualLayout>
              </c:layout>
              <c:dLblPos val="r"/>
              <c:showLegendKey val="0"/>
              <c:showVal val="1"/>
              <c:showCatName val="0"/>
              <c:showSerName val="0"/>
              <c:showPercent val="0"/>
              <c:showBubbleSize val="0"/>
            </c:dLbl>
            <c:dLbl>
              <c:idx val="18"/>
              <c:layout>
                <c:manualLayout>
                  <c:x val="-2.4291338582677166E-2"/>
                  <c:y val="-3.53254748022655E-2"/>
                </c:manualLayout>
              </c:layout>
              <c:dLblPos val="r"/>
              <c:showLegendKey val="0"/>
              <c:showVal val="1"/>
              <c:showCatName val="0"/>
              <c:showSerName val="0"/>
              <c:showPercent val="0"/>
              <c:showBubbleSize val="0"/>
            </c:dLbl>
            <c:dLbl>
              <c:idx val="19"/>
              <c:layout>
                <c:manualLayout>
                  <c:x val="-2.2866837158175637E-2"/>
                  <c:y val="-2.9693655644856598E-2"/>
                </c:manualLayout>
              </c:layout>
              <c:dLblPos val="r"/>
              <c:showLegendKey val="0"/>
              <c:showVal val="1"/>
              <c:showCatName val="0"/>
              <c:showSerName val="0"/>
              <c:showPercent val="0"/>
              <c:showBubbleSize val="0"/>
            </c:dLbl>
            <c:dLbl>
              <c:idx val="20"/>
              <c:layout>
                <c:manualLayout>
                  <c:x val="-2.429133858267727E-2"/>
                  <c:y val="-3.53254748022655E-2"/>
                </c:manualLayout>
              </c:layout>
              <c:dLblPos val="r"/>
              <c:showLegendKey val="0"/>
              <c:showVal val="1"/>
              <c:showCatName val="0"/>
              <c:showSerName val="0"/>
              <c:showPercent val="0"/>
              <c:showBubbleSize val="0"/>
            </c:dLbl>
            <c:dLbl>
              <c:idx val="21"/>
              <c:layout>
                <c:manualLayout>
                  <c:x val="-2.5715840007178695E-2"/>
                  <c:y val="-3.53254748022655E-2"/>
                </c:manualLayout>
              </c:layout>
              <c:dLblPos val="r"/>
              <c:showLegendKey val="0"/>
              <c:showVal val="1"/>
              <c:showCatName val="0"/>
              <c:showSerName val="0"/>
              <c:showPercent val="0"/>
              <c:showBubbleSize val="0"/>
            </c:dLbl>
            <c:dLbl>
              <c:idx val="22"/>
              <c:layout>
                <c:manualLayout>
                  <c:x val="-2.3265585391569643E-2"/>
                  <c:y val="-2.4061836487447696E-2"/>
                </c:manualLayout>
              </c:layout>
              <c:dLblPos val="r"/>
              <c:showLegendKey val="0"/>
              <c:showVal val="1"/>
              <c:showCatName val="0"/>
              <c:showSerName val="0"/>
              <c:showPercent val="0"/>
              <c:showBubbleSize val="0"/>
            </c:dLbl>
            <c:dLbl>
              <c:idx val="23"/>
              <c:layout>
                <c:manualLayout>
                  <c:x val="-1.8101935975951725E-2"/>
                  <c:y val="-2.9693655644856598E-2"/>
                </c:manualLayout>
              </c:layout>
              <c:dLblPos val="r"/>
              <c:showLegendKey val="0"/>
              <c:showVal val="1"/>
              <c:showCatName val="0"/>
              <c:showSerName val="0"/>
              <c:showPercent val="0"/>
              <c:showBubbleSize val="0"/>
            </c:dLbl>
            <c:dLbl>
              <c:idx val="24"/>
              <c:layout>
                <c:manualLayout>
                  <c:x val="-1.0160508782556027E-2"/>
                  <c:y val="-3.53254748022655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formatCode="0%">
                  <c:v>0.02</c:v>
                </c:pt>
                <c:pt idx="3" formatCode="0%">
                  <c:v>0.14000000000000001</c:v>
                </c:pt>
                <c:pt idx="5" formatCode="0%">
                  <c:v>7.0000000000000007E-2</c:v>
                </c:pt>
                <c:pt idx="6" formatCode="0%">
                  <c:v>0.02</c:v>
                </c:pt>
                <c:pt idx="7" formatCode="0%">
                  <c:v>0.05</c:v>
                </c:pt>
                <c:pt idx="8" formatCode="0%">
                  <c:v>0.04</c:v>
                </c:pt>
                <c:pt idx="9" formatCode="0%">
                  <c:v>0.04</c:v>
                </c:pt>
                <c:pt idx="10" formatCode="0%">
                  <c:v>0.06</c:v>
                </c:pt>
                <c:pt idx="11" formatCode="0%">
                  <c:v>0.03</c:v>
                </c:pt>
                <c:pt idx="12" formatCode="0%">
                  <c:v>0.08</c:v>
                </c:pt>
                <c:pt idx="14" formatCode="0%">
                  <c:v>0.09</c:v>
                </c:pt>
                <c:pt idx="16" formatCode="0%">
                  <c:v>0.08</c:v>
                </c:pt>
                <c:pt idx="18" formatCode="0%">
                  <c:v>0.08</c:v>
                </c:pt>
                <c:pt idx="19" formatCode="0%">
                  <c:v>0.06</c:v>
                </c:pt>
                <c:pt idx="20" formatCode="0%">
                  <c:v>0.05</c:v>
                </c:pt>
                <c:pt idx="21" formatCode="0%">
                  <c:v>0.08</c:v>
                </c:pt>
                <c:pt idx="22" formatCode="0%">
                  <c:v>7.0000000000000007E-2</c:v>
                </c:pt>
                <c:pt idx="23" formatCode="0%">
                  <c:v>0.08</c:v>
                </c:pt>
                <c:pt idx="24" formatCode="0%">
                  <c:v>0.08</c:v>
                </c:pt>
              </c:numCache>
            </c:numRef>
          </c:val>
          <c:smooth val="0"/>
        </c:ser>
        <c:ser>
          <c:idx val="1"/>
          <c:order val="1"/>
          <c:tx>
            <c:strRef>
              <c:f>Sheet1!$C$1</c:f>
              <c:strCache>
                <c:ptCount val="1"/>
                <c:pt idx="0">
                  <c:v>Minor Source</c:v>
                </c:pt>
              </c:strCache>
            </c:strRef>
          </c:tx>
          <c:dLbls>
            <c:dLbl>
              <c:idx val="3"/>
              <c:layout>
                <c:manualLayout>
                  <c:x val="-3.0769230769230771E-2"/>
                  <c:y val="3.5325696527429173E-2"/>
                </c:manualLayout>
              </c:layout>
              <c:dLblPos val="r"/>
              <c:showLegendKey val="0"/>
              <c:showVal val="1"/>
              <c:showCatName val="0"/>
              <c:showSerName val="0"/>
              <c:showPercent val="0"/>
              <c:showBubbleSize val="0"/>
            </c:dLbl>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General</c:formatCode>
                <c:ptCount val="25"/>
                <c:pt idx="0" formatCode="0%">
                  <c:v>0.14000000000000001</c:v>
                </c:pt>
                <c:pt idx="3" formatCode="0%">
                  <c:v>0.12</c:v>
                </c:pt>
                <c:pt idx="5" formatCode="0%">
                  <c:v>0.12</c:v>
                </c:pt>
                <c:pt idx="6" formatCode="0%">
                  <c:v>0.16</c:v>
                </c:pt>
                <c:pt idx="7" formatCode="0%">
                  <c:v>0.13</c:v>
                </c:pt>
                <c:pt idx="8" formatCode="0%">
                  <c:v>0.18</c:v>
                </c:pt>
                <c:pt idx="9" formatCode="0%">
                  <c:v>0.14000000000000001</c:v>
                </c:pt>
                <c:pt idx="10" formatCode="0%">
                  <c:v>0.12</c:v>
                </c:pt>
                <c:pt idx="11" formatCode="0%">
                  <c:v>0.15</c:v>
                </c:pt>
                <c:pt idx="12" formatCode="0%">
                  <c:v>0.2</c:v>
                </c:pt>
                <c:pt idx="14" formatCode="0%">
                  <c:v>0.15</c:v>
                </c:pt>
                <c:pt idx="16" formatCode="0%">
                  <c:v>0.19</c:v>
                </c:pt>
                <c:pt idx="18" formatCode="0%">
                  <c:v>0.19</c:v>
                </c:pt>
                <c:pt idx="19" formatCode="0%">
                  <c:v>0.17</c:v>
                </c:pt>
                <c:pt idx="20" formatCode="0%">
                  <c:v>0.17</c:v>
                </c:pt>
                <c:pt idx="21" formatCode="0%">
                  <c:v>0.2</c:v>
                </c:pt>
                <c:pt idx="22" formatCode="0%">
                  <c:v>0.15</c:v>
                </c:pt>
                <c:pt idx="23" formatCode="0%">
                  <c:v>0.17</c:v>
                </c:pt>
                <c:pt idx="24" formatCode="0%">
                  <c:v>0.17</c:v>
                </c:pt>
              </c:numCache>
            </c:numRef>
          </c:val>
          <c:smooth val="0"/>
        </c:ser>
        <c:ser>
          <c:idx val="2"/>
          <c:order val="2"/>
          <c:tx>
            <c:strRef>
              <c:f>Sheet1!$D$1</c:f>
              <c:strCache>
                <c:ptCount val="1"/>
                <c:pt idx="0">
                  <c:v>Not a Source</c:v>
                </c:pt>
              </c:strCache>
            </c:strRef>
          </c:tx>
          <c:dLbls>
            <c:txPr>
              <a:bodyPr/>
              <a:lstStyle/>
              <a:p>
                <a:pPr>
                  <a:defRPr sz="1400"/>
                </a:pPr>
                <a:endParaRPr lang="en-US"/>
              </a:p>
            </c:txPr>
            <c:dLblPos val="t"/>
            <c:showLegendKey val="0"/>
            <c:showVal val="1"/>
            <c:showCatName val="0"/>
            <c:showSerName val="0"/>
            <c:showPercent val="0"/>
            <c:showBubbleSize val="0"/>
            <c:showLeaderLines val="0"/>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Sheet1!$D$2:$D$26</c:f>
              <c:numCache>
                <c:formatCode>General</c:formatCode>
                <c:ptCount val="25"/>
                <c:pt idx="0" formatCode="0%">
                  <c:v>0.83</c:v>
                </c:pt>
                <c:pt idx="3" formatCode="0%">
                  <c:v>0.72</c:v>
                </c:pt>
                <c:pt idx="5" formatCode="0%">
                  <c:v>0.79</c:v>
                </c:pt>
                <c:pt idx="6" formatCode="0%">
                  <c:v>0.8</c:v>
                </c:pt>
                <c:pt idx="7" formatCode="0%">
                  <c:v>0.81</c:v>
                </c:pt>
                <c:pt idx="8" formatCode="0%">
                  <c:v>0.77</c:v>
                </c:pt>
                <c:pt idx="9" formatCode="0%">
                  <c:v>0.8</c:v>
                </c:pt>
                <c:pt idx="10" formatCode="0%">
                  <c:v>0.79</c:v>
                </c:pt>
                <c:pt idx="11" formatCode="0%">
                  <c:v>0.79</c:v>
                </c:pt>
                <c:pt idx="12" formatCode="0%">
                  <c:v>0.71</c:v>
                </c:pt>
                <c:pt idx="14" formatCode="0%">
                  <c:v>0.75</c:v>
                </c:pt>
                <c:pt idx="16" formatCode="0%">
                  <c:v>0.71</c:v>
                </c:pt>
                <c:pt idx="18" formatCode="0%">
                  <c:v>0.7</c:v>
                </c:pt>
                <c:pt idx="19" formatCode="0%">
                  <c:v>0.76</c:v>
                </c:pt>
                <c:pt idx="20" formatCode="0%">
                  <c:v>0.77</c:v>
                </c:pt>
                <c:pt idx="21" formatCode="0%">
                  <c:v>0.71</c:v>
                </c:pt>
                <c:pt idx="22" formatCode="0%">
                  <c:v>0.78</c:v>
                </c:pt>
                <c:pt idx="23" formatCode="0%">
                  <c:v>0.73</c:v>
                </c:pt>
                <c:pt idx="24" formatCode="0%">
                  <c:v>0.73</c:v>
                </c:pt>
              </c:numCache>
            </c:numRef>
          </c:val>
          <c:smooth val="0"/>
        </c:ser>
        <c:dLbls>
          <c:showLegendKey val="0"/>
          <c:showVal val="0"/>
          <c:showCatName val="0"/>
          <c:showSerName val="0"/>
          <c:showPercent val="0"/>
          <c:showBubbleSize val="0"/>
        </c:dLbls>
        <c:marker val="1"/>
        <c:smooth val="0"/>
        <c:axId val="167996800"/>
        <c:axId val="168023168"/>
      </c:lineChart>
      <c:catAx>
        <c:axId val="167996800"/>
        <c:scaling>
          <c:orientation val="minMax"/>
        </c:scaling>
        <c:delete val="0"/>
        <c:axPos val="b"/>
        <c:numFmt formatCode="General" sourceLinked="1"/>
        <c:majorTickMark val="none"/>
        <c:minorTickMark val="none"/>
        <c:tickLblPos val="nextTo"/>
        <c:txPr>
          <a:bodyPr/>
          <a:lstStyle/>
          <a:p>
            <a:pPr>
              <a:defRPr sz="1100"/>
            </a:pPr>
            <a:endParaRPr lang="en-US"/>
          </a:p>
        </c:txPr>
        <c:crossAx val="168023168"/>
        <c:crosses val="autoZero"/>
        <c:auto val="1"/>
        <c:lblAlgn val="ctr"/>
        <c:lblOffset val="100"/>
        <c:noMultiLvlLbl val="0"/>
      </c:catAx>
      <c:valAx>
        <c:axId val="168023168"/>
        <c:scaling>
          <c:orientation val="minMax"/>
        </c:scaling>
        <c:delete val="1"/>
        <c:axPos val="l"/>
        <c:numFmt formatCode="0%" sourceLinked="1"/>
        <c:majorTickMark val="out"/>
        <c:minorTickMark val="none"/>
        <c:tickLblPos val="nextTo"/>
        <c:crossAx val="167996800"/>
        <c:crosses val="autoZero"/>
        <c:crossBetween val="between"/>
      </c:valAx>
    </c:plotArea>
    <c:legend>
      <c:legendPos val="t"/>
      <c:layout>
        <c:manualLayout>
          <c:xMode val="edge"/>
          <c:yMode val="edge"/>
          <c:x val="0.14439868093411404"/>
          <c:y val="1.675976455295497E-2"/>
          <c:w val="0.70040054288085785"/>
          <c:h val="6.4537765116778209E-2"/>
        </c:manualLayout>
      </c:layout>
      <c:overlay val="0"/>
      <c:spPr>
        <a:solidFill>
          <a:schemeClr val="bg1"/>
        </a:solidFill>
        <a:ln>
          <a:solidFill>
            <a:schemeClr val="tx1">
              <a:lumMod val="50000"/>
              <a:lumOff val="50000"/>
            </a:schemeClr>
          </a:solidFill>
        </a:ln>
      </c:spPr>
      <c:txPr>
        <a:bodyPr/>
        <a:lstStyle/>
        <a:p>
          <a:pPr>
            <a:defRPr sz="14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0.04</c:v>
                </c:pt>
                <c:pt idx="1">
                  <c:v>0.04</c:v>
                </c:pt>
                <c:pt idx="2">
                  <c:v>0.03</c:v>
                </c:pt>
                <c:pt idx="3">
                  <c:v>0.03</c:v>
                </c:pt>
                <c:pt idx="4">
                  <c:v>0.05</c:v>
                </c:pt>
                <c:pt idx="5">
                  <c:v>0.06</c:v>
                </c:pt>
                <c:pt idx="6">
                  <c:v>7.0000000000000007E-2</c:v>
                </c:pt>
                <c:pt idx="7">
                  <c:v>7.0000000000000007E-2</c:v>
                </c:pt>
                <c:pt idx="8">
                  <c:v>0.08</c:v>
                </c:pt>
                <c:pt idx="9">
                  <c:v>0.06</c:v>
                </c:pt>
                <c:pt idx="10">
                  <c:v>7.0000000000000007E-2</c:v>
                </c:pt>
                <c:pt idx="11">
                  <c:v>7.0000000000000007E-2</c:v>
                </c:pt>
                <c:pt idx="12">
                  <c:v>0.08</c:v>
                </c:pt>
                <c:pt idx="13">
                  <c:v>0.06</c:v>
                </c:pt>
                <c:pt idx="14">
                  <c:v>7.0000000000000007E-2</c:v>
                </c:pt>
                <c:pt idx="15">
                  <c:v>0.05</c:v>
                </c:pt>
                <c:pt idx="16">
                  <c:v>0.06</c:v>
                </c:pt>
                <c:pt idx="17">
                  <c:v>7.0000000000000007E-2</c:v>
                </c:pt>
                <c:pt idx="18">
                  <c:v>0.05</c:v>
                </c:pt>
                <c:pt idx="19">
                  <c:v>0.06</c:v>
                </c:pt>
                <c:pt idx="20">
                  <c:v>0.05</c:v>
                </c:pt>
                <c:pt idx="21">
                  <c:v>0.08</c:v>
                </c:pt>
                <c:pt idx="22">
                  <c:v>0.09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0.19</c:v>
                </c:pt>
                <c:pt idx="1">
                  <c:v>0.18</c:v>
                </c:pt>
                <c:pt idx="2">
                  <c:v>0.16</c:v>
                </c:pt>
                <c:pt idx="3">
                  <c:v>0.17</c:v>
                </c:pt>
                <c:pt idx="4">
                  <c:v>0.17</c:v>
                </c:pt>
                <c:pt idx="5">
                  <c:v>0.16</c:v>
                </c:pt>
                <c:pt idx="6">
                  <c:v>0.21</c:v>
                </c:pt>
                <c:pt idx="7">
                  <c:v>0.21</c:v>
                </c:pt>
                <c:pt idx="8">
                  <c:v>0.26</c:v>
                </c:pt>
                <c:pt idx="9">
                  <c:v>0.25</c:v>
                </c:pt>
                <c:pt idx="10">
                  <c:v>0.26</c:v>
                </c:pt>
                <c:pt idx="11">
                  <c:v>0.28000000000000003</c:v>
                </c:pt>
                <c:pt idx="12">
                  <c:v>0.23</c:v>
                </c:pt>
                <c:pt idx="13">
                  <c:v>0.27</c:v>
                </c:pt>
                <c:pt idx="14">
                  <c:v>0.24</c:v>
                </c:pt>
                <c:pt idx="15">
                  <c:v>0.21</c:v>
                </c:pt>
                <c:pt idx="16">
                  <c:v>0.26</c:v>
                </c:pt>
                <c:pt idx="17">
                  <c:v>0.23</c:v>
                </c:pt>
                <c:pt idx="18">
                  <c:v>0.24</c:v>
                </c:pt>
                <c:pt idx="19">
                  <c:v>0.28999999999999998</c:v>
                </c:pt>
                <c:pt idx="20">
                  <c:v>0.24</c:v>
                </c:pt>
                <c:pt idx="21">
                  <c:v>0.24</c:v>
                </c:pt>
                <c:pt idx="22">
                  <c:v>0.26</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0.41</c:v>
                </c:pt>
                <c:pt idx="1">
                  <c:v>0.38</c:v>
                </c:pt>
                <c:pt idx="2">
                  <c:v>0.42</c:v>
                </c:pt>
                <c:pt idx="3">
                  <c:v>0.4</c:v>
                </c:pt>
                <c:pt idx="4">
                  <c:v>0.36</c:v>
                </c:pt>
                <c:pt idx="5">
                  <c:v>0.31</c:v>
                </c:pt>
                <c:pt idx="6">
                  <c:v>0.38</c:v>
                </c:pt>
                <c:pt idx="7">
                  <c:v>0.39</c:v>
                </c:pt>
                <c:pt idx="8">
                  <c:v>0.33</c:v>
                </c:pt>
                <c:pt idx="9">
                  <c:v>0.38</c:v>
                </c:pt>
                <c:pt idx="10">
                  <c:v>0.35</c:v>
                </c:pt>
                <c:pt idx="11">
                  <c:v>0.31</c:v>
                </c:pt>
                <c:pt idx="12">
                  <c:v>0.33</c:v>
                </c:pt>
                <c:pt idx="13">
                  <c:v>0.33</c:v>
                </c:pt>
                <c:pt idx="14">
                  <c:v>0.34</c:v>
                </c:pt>
                <c:pt idx="15">
                  <c:v>0.34</c:v>
                </c:pt>
                <c:pt idx="16">
                  <c:v>0.28000000000000003</c:v>
                </c:pt>
                <c:pt idx="17">
                  <c:v>0.33</c:v>
                </c:pt>
                <c:pt idx="18">
                  <c:v>0.31</c:v>
                </c:pt>
                <c:pt idx="19">
                  <c:v>0.3</c:v>
                </c:pt>
                <c:pt idx="20">
                  <c:v>0.28000000000000003</c:v>
                </c:pt>
                <c:pt idx="21">
                  <c:v>0.33</c:v>
                </c:pt>
                <c:pt idx="22">
                  <c:v>0.3</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0.33</c:v>
                </c:pt>
                <c:pt idx="1">
                  <c:v>0.39</c:v>
                </c:pt>
                <c:pt idx="2">
                  <c:v>0.38</c:v>
                </c:pt>
                <c:pt idx="3">
                  <c:v>0.38</c:v>
                </c:pt>
                <c:pt idx="4">
                  <c:v>0.39</c:v>
                </c:pt>
                <c:pt idx="5">
                  <c:v>0.44</c:v>
                </c:pt>
                <c:pt idx="6">
                  <c:v>0.33</c:v>
                </c:pt>
                <c:pt idx="7">
                  <c:v>0.33</c:v>
                </c:pt>
                <c:pt idx="8">
                  <c:v>0.32</c:v>
                </c:pt>
                <c:pt idx="9">
                  <c:v>0.3</c:v>
                </c:pt>
                <c:pt idx="10">
                  <c:v>0.31</c:v>
                </c:pt>
                <c:pt idx="11">
                  <c:v>0.32</c:v>
                </c:pt>
                <c:pt idx="12">
                  <c:v>0.35</c:v>
                </c:pt>
                <c:pt idx="13">
                  <c:v>0.34</c:v>
                </c:pt>
                <c:pt idx="14">
                  <c:v>0.34</c:v>
                </c:pt>
                <c:pt idx="15">
                  <c:v>0.37</c:v>
                </c:pt>
                <c:pt idx="16">
                  <c:v>0.39</c:v>
                </c:pt>
                <c:pt idx="17">
                  <c:v>0.37</c:v>
                </c:pt>
                <c:pt idx="18">
                  <c:v>0.39</c:v>
                </c:pt>
                <c:pt idx="19">
                  <c:v>0.34</c:v>
                </c:pt>
                <c:pt idx="20">
                  <c:v>0.41</c:v>
                </c:pt>
                <c:pt idx="21">
                  <c:v>0.35</c:v>
                </c:pt>
                <c:pt idx="22">
                  <c:v>0.33</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0.03</c:v>
                </c:pt>
                <c:pt idx="1">
                  <c:v>0.01</c:v>
                </c:pt>
                <c:pt idx="2">
                  <c:v>0.01</c:v>
                </c:pt>
                <c:pt idx="3">
                  <c:v>0.01</c:v>
                </c:pt>
                <c:pt idx="4">
                  <c:v>0.02</c:v>
                </c:pt>
                <c:pt idx="5">
                  <c:v>0.02</c:v>
                </c:pt>
                <c:pt idx="6">
                  <c:v>0.01</c:v>
                </c:pt>
                <c:pt idx="7">
                  <c:v>0</c:v>
                </c:pt>
                <c:pt idx="8">
                  <c:v>0.01</c:v>
                </c:pt>
                <c:pt idx="9">
                  <c:v>0.01</c:v>
                </c:pt>
                <c:pt idx="10">
                  <c:v>0.01</c:v>
                </c:pt>
                <c:pt idx="11">
                  <c:v>0.01</c:v>
                </c:pt>
                <c:pt idx="12">
                  <c:v>0.01</c:v>
                </c:pt>
                <c:pt idx="13">
                  <c:v>0.01</c:v>
                </c:pt>
                <c:pt idx="14">
                  <c:v>0.02</c:v>
                </c:pt>
                <c:pt idx="15">
                  <c:v>0.02</c:v>
                </c:pt>
                <c:pt idx="16">
                  <c:v>5.0000000000000001E-4</c:v>
                </c:pt>
                <c:pt idx="17">
                  <c:v>0.01</c:v>
                </c:pt>
                <c:pt idx="18">
                  <c:v>0.01</c:v>
                </c:pt>
                <c:pt idx="19">
                  <c:v>0.01</c:v>
                </c:pt>
                <c:pt idx="20">
                  <c:v>0.01</c:v>
                </c:pt>
                <c:pt idx="21">
                  <c:v>0.01</c:v>
                </c:pt>
                <c:pt idx="22">
                  <c:v>0.01</c:v>
                </c:pt>
              </c:numCache>
            </c:numRef>
          </c:val>
        </c:ser>
        <c:dLbls>
          <c:showLegendKey val="0"/>
          <c:showVal val="0"/>
          <c:showCatName val="0"/>
          <c:showSerName val="0"/>
          <c:showPercent val="0"/>
          <c:showBubbleSize val="0"/>
        </c:dLbls>
        <c:axId val="168554496"/>
        <c:axId val="1685560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FF000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0</c:v>
                </c:pt>
                <c:pt idx="2">
                  <c:v>-1.0000000000000002E-3</c:v>
                </c:pt>
                <c:pt idx="3">
                  <c:v>0</c:v>
                </c:pt>
                <c:pt idx="4">
                  <c:v>2.0000000000000005E-3</c:v>
                </c:pt>
                <c:pt idx="5">
                  <c:v>9.9999999999999959E-4</c:v>
                </c:pt>
                <c:pt idx="6">
                  <c:v>1.0000000000000009E-3</c:v>
                </c:pt>
                <c:pt idx="7">
                  <c:v>0</c:v>
                </c:pt>
                <c:pt idx="8">
                  <c:v>9.9999999999999959E-4</c:v>
                </c:pt>
                <c:pt idx="9">
                  <c:v>-2.0000000000000005E-3</c:v>
                </c:pt>
                <c:pt idx="10">
                  <c:v>1.0000000000000009E-3</c:v>
                </c:pt>
                <c:pt idx="11">
                  <c:v>0</c:v>
                </c:pt>
                <c:pt idx="12">
                  <c:v>9.9999999999999959E-4</c:v>
                </c:pt>
                <c:pt idx="13">
                  <c:v>-2.0000000000000005E-3</c:v>
                </c:pt>
                <c:pt idx="14">
                  <c:v>1.0000000000000009E-3</c:v>
                </c:pt>
                <c:pt idx="15">
                  <c:v>-2.0000000000000005E-3</c:v>
                </c:pt>
                <c:pt idx="16">
                  <c:v>9.9999999999999959E-4</c:v>
                </c:pt>
                <c:pt idx="17">
                  <c:v>1.0000000000000009E-3</c:v>
                </c:pt>
                <c:pt idx="18">
                  <c:v>-2.0000000000000005E-3</c:v>
                </c:pt>
                <c:pt idx="19">
                  <c:v>9.9999999999999959E-4</c:v>
                </c:pt>
                <c:pt idx="20">
                  <c:v>-9.9999999999999959E-4</c:v>
                </c:pt>
                <c:pt idx="21">
                  <c:v>3.0000000000000001E-3</c:v>
                </c:pt>
                <c:pt idx="22">
                  <c:v>9.9999999999999959E-4</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0</c:v>
                </c:pt>
                <c:pt idx="2">
                  <c:v>-1.0000000000000002E-2</c:v>
                </c:pt>
                <c:pt idx="3">
                  <c:v>0</c:v>
                </c:pt>
                <c:pt idx="4">
                  <c:v>2.0000000000000004E-2</c:v>
                </c:pt>
                <c:pt idx="5">
                  <c:v>9.999999999999995E-3</c:v>
                </c:pt>
                <c:pt idx="6">
                  <c:v>1.0000000000000009E-2</c:v>
                </c:pt>
                <c:pt idx="7">
                  <c:v>0</c:v>
                </c:pt>
                <c:pt idx="8">
                  <c:v>9.999999999999995E-3</c:v>
                </c:pt>
                <c:pt idx="9">
                  <c:v>-2.0000000000000004E-2</c:v>
                </c:pt>
                <c:pt idx="10">
                  <c:v>1.0000000000000009E-2</c:v>
                </c:pt>
                <c:pt idx="11">
                  <c:v>0</c:v>
                </c:pt>
                <c:pt idx="12">
                  <c:v>9.999999999999995E-3</c:v>
                </c:pt>
                <c:pt idx="13">
                  <c:v>-2.0000000000000004E-2</c:v>
                </c:pt>
                <c:pt idx="14">
                  <c:v>1.0000000000000009E-2</c:v>
                </c:pt>
                <c:pt idx="15">
                  <c:v>-2.0000000000000004E-2</c:v>
                </c:pt>
                <c:pt idx="16">
                  <c:v>9.999999999999995E-3</c:v>
                </c:pt>
                <c:pt idx="17">
                  <c:v>1.0000000000000009E-2</c:v>
                </c:pt>
                <c:pt idx="18">
                  <c:v>-2.0000000000000004E-2</c:v>
                </c:pt>
                <c:pt idx="19">
                  <c:v>9.999999999999995E-3</c:v>
                </c:pt>
                <c:pt idx="20">
                  <c:v>-9.999999999999995E-3</c:v>
                </c:pt>
                <c:pt idx="21">
                  <c:v>0.03</c:v>
                </c:pt>
                <c:pt idx="22">
                  <c:v>9.999999999999995E-3</c:v>
                </c:pt>
              </c:numCache>
            </c:numRef>
          </c:val>
        </c:ser>
        <c:dLbls>
          <c:showLegendKey val="0"/>
          <c:showVal val="0"/>
          <c:showCatName val="0"/>
          <c:showSerName val="0"/>
          <c:showPercent val="0"/>
          <c:showBubbleSize val="0"/>
        </c:dLbls>
        <c:gapWidth val="150"/>
        <c:overlap val="100"/>
        <c:axId val="168174336"/>
        <c:axId val="168557568"/>
      </c:barChart>
      <c:catAx>
        <c:axId val="16855449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68556032"/>
        <c:crosses val="autoZero"/>
        <c:auto val="1"/>
        <c:lblAlgn val="ctr"/>
        <c:lblOffset val="100"/>
        <c:noMultiLvlLbl val="0"/>
      </c:catAx>
      <c:valAx>
        <c:axId val="16855603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8554496"/>
        <c:crosses val="autoZero"/>
        <c:crossBetween val="between"/>
      </c:valAx>
      <c:valAx>
        <c:axId val="168557568"/>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8174336"/>
        <c:crosses val="max"/>
        <c:crossBetween val="between"/>
      </c:valAx>
      <c:catAx>
        <c:axId val="168174336"/>
        <c:scaling>
          <c:orientation val="minMax"/>
        </c:scaling>
        <c:delete val="0"/>
        <c:axPos val="b"/>
        <c:numFmt formatCode="General" sourceLinked="1"/>
        <c:majorTickMark val="none"/>
        <c:minorTickMark val="none"/>
        <c:tickLblPos val="none"/>
        <c:crossAx val="16855756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0.14000000000000001</c:v>
                </c:pt>
                <c:pt idx="1">
                  <c:v>0.16</c:v>
                </c:pt>
                <c:pt idx="2">
                  <c:v>0.12</c:v>
                </c:pt>
                <c:pt idx="3">
                  <c:v>7.0000000000000007E-2</c:v>
                </c:pt>
                <c:pt idx="4">
                  <c:v>0.14000000000000001</c:v>
                </c:pt>
                <c:pt idx="5">
                  <c:v>0.19</c:v>
                </c:pt>
                <c:pt idx="6">
                  <c:v>0.17</c:v>
                </c:pt>
                <c:pt idx="7">
                  <c:v>0.26</c:v>
                </c:pt>
                <c:pt idx="8">
                  <c:v>0.28000000000000003</c:v>
                </c:pt>
                <c:pt idx="9">
                  <c:v>0.27</c:v>
                </c:pt>
                <c:pt idx="10">
                  <c:v>0.27</c:v>
                </c:pt>
                <c:pt idx="11">
                  <c:v>0.18</c:v>
                </c:pt>
                <c:pt idx="12">
                  <c:v>0.21</c:v>
                </c:pt>
                <c:pt idx="13">
                  <c:v>0.19</c:v>
                </c:pt>
                <c:pt idx="14">
                  <c:v>0.17</c:v>
                </c:pt>
                <c:pt idx="15">
                  <c:v>0.14000000000000001</c:v>
                </c:pt>
                <c:pt idx="16">
                  <c:v>0.13</c:v>
                </c:pt>
                <c:pt idx="17">
                  <c:v>0.11</c:v>
                </c:pt>
                <c:pt idx="18">
                  <c:v>0.11</c:v>
                </c:pt>
                <c:pt idx="19">
                  <c:v>0.21</c:v>
                </c:pt>
                <c:pt idx="20">
                  <c:v>0.14000000000000001</c:v>
                </c:pt>
                <c:pt idx="21">
                  <c:v>0.14000000000000001</c:v>
                </c:pt>
                <c:pt idx="22">
                  <c:v>0.16</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0.36</c:v>
                </c:pt>
                <c:pt idx="1">
                  <c:v>0.35</c:v>
                </c:pt>
                <c:pt idx="2">
                  <c:v>0.3</c:v>
                </c:pt>
                <c:pt idx="3">
                  <c:v>0.36</c:v>
                </c:pt>
                <c:pt idx="4">
                  <c:v>0.34</c:v>
                </c:pt>
                <c:pt idx="5">
                  <c:v>0.34</c:v>
                </c:pt>
                <c:pt idx="6">
                  <c:v>0.34</c:v>
                </c:pt>
                <c:pt idx="7">
                  <c:v>0.33</c:v>
                </c:pt>
                <c:pt idx="8">
                  <c:v>0.38</c:v>
                </c:pt>
                <c:pt idx="9">
                  <c:v>0.31</c:v>
                </c:pt>
                <c:pt idx="10">
                  <c:v>0.36</c:v>
                </c:pt>
                <c:pt idx="11">
                  <c:v>0.39</c:v>
                </c:pt>
                <c:pt idx="12">
                  <c:v>0.37</c:v>
                </c:pt>
                <c:pt idx="13">
                  <c:v>0.44</c:v>
                </c:pt>
                <c:pt idx="14">
                  <c:v>0.43</c:v>
                </c:pt>
                <c:pt idx="15">
                  <c:v>0.36</c:v>
                </c:pt>
                <c:pt idx="16">
                  <c:v>0.43</c:v>
                </c:pt>
                <c:pt idx="17">
                  <c:v>0.39</c:v>
                </c:pt>
                <c:pt idx="18">
                  <c:v>0.38</c:v>
                </c:pt>
                <c:pt idx="19">
                  <c:v>0.38</c:v>
                </c:pt>
                <c:pt idx="20">
                  <c:v>0.37</c:v>
                </c:pt>
                <c:pt idx="21">
                  <c:v>0.38</c:v>
                </c:pt>
                <c:pt idx="22">
                  <c:v>0.41</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0.34</c:v>
                </c:pt>
                <c:pt idx="1">
                  <c:v>0.3</c:v>
                </c:pt>
                <c:pt idx="2">
                  <c:v>0.35</c:v>
                </c:pt>
                <c:pt idx="3">
                  <c:v>0.36</c:v>
                </c:pt>
                <c:pt idx="4">
                  <c:v>0.33</c:v>
                </c:pt>
                <c:pt idx="5">
                  <c:v>0.31</c:v>
                </c:pt>
                <c:pt idx="6">
                  <c:v>0.33</c:v>
                </c:pt>
                <c:pt idx="7">
                  <c:v>0.27</c:v>
                </c:pt>
                <c:pt idx="8">
                  <c:v>0.2</c:v>
                </c:pt>
                <c:pt idx="9">
                  <c:v>0.3</c:v>
                </c:pt>
                <c:pt idx="10">
                  <c:v>0.22</c:v>
                </c:pt>
                <c:pt idx="11">
                  <c:v>0.26</c:v>
                </c:pt>
                <c:pt idx="12">
                  <c:v>0.26</c:v>
                </c:pt>
                <c:pt idx="13">
                  <c:v>0.22</c:v>
                </c:pt>
                <c:pt idx="14">
                  <c:v>0.18</c:v>
                </c:pt>
                <c:pt idx="15">
                  <c:v>0.31</c:v>
                </c:pt>
                <c:pt idx="16">
                  <c:v>0.24</c:v>
                </c:pt>
                <c:pt idx="17">
                  <c:v>0.31</c:v>
                </c:pt>
                <c:pt idx="18">
                  <c:v>0.3</c:v>
                </c:pt>
                <c:pt idx="19">
                  <c:v>0.23</c:v>
                </c:pt>
                <c:pt idx="20">
                  <c:v>0.32</c:v>
                </c:pt>
                <c:pt idx="21">
                  <c:v>0.26</c:v>
                </c:pt>
                <c:pt idx="22">
                  <c:v>0.24</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0.06</c:v>
                </c:pt>
                <c:pt idx="1">
                  <c:v>0.1</c:v>
                </c:pt>
                <c:pt idx="2">
                  <c:v>0.15</c:v>
                </c:pt>
                <c:pt idx="3">
                  <c:v>0.11</c:v>
                </c:pt>
                <c:pt idx="4">
                  <c:v>0.09</c:v>
                </c:pt>
                <c:pt idx="5">
                  <c:v>0.11</c:v>
                </c:pt>
                <c:pt idx="6">
                  <c:v>0.12</c:v>
                </c:pt>
                <c:pt idx="7">
                  <c:v>0.09</c:v>
                </c:pt>
                <c:pt idx="8">
                  <c:v>7.0000000000000007E-2</c:v>
                </c:pt>
                <c:pt idx="9">
                  <c:v>0.08</c:v>
                </c:pt>
                <c:pt idx="10">
                  <c:v>0.11</c:v>
                </c:pt>
                <c:pt idx="11">
                  <c:v>0.11</c:v>
                </c:pt>
                <c:pt idx="12">
                  <c:v>0.12</c:v>
                </c:pt>
                <c:pt idx="13">
                  <c:v>0.13</c:v>
                </c:pt>
                <c:pt idx="14">
                  <c:v>0.18</c:v>
                </c:pt>
                <c:pt idx="15">
                  <c:v>0.16</c:v>
                </c:pt>
                <c:pt idx="16">
                  <c:v>0.17</c:v>
                </c:pt>
                <c:pt idx="17">
                  <c:v>0.17</c:v>
                </c:pt>
                <c:pt idx="18">
                  <c:v>0.2</c:v>
                </c:pt>
                <c:pt idx="19">
                  <c:v>0.17</c:v>
                </c:pt>
                <c:pt idx="20">
                  <c:v>0.15</c:v>
                </c:pt>
                <c:pt idx="21">
                  <c:v>0.21</c:v>
                </c:pt>
                <c:pt idx="22">
                  <c:v>0.15</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0.1</c:v>
                </c:pt>
                <c:pt idx="1">
                  <c:v>0.1</c:v>
                </c:pt>
                <c:pt idx="2">
                  <c:v>0.08</c:v>
                </c:pt>
                <c:pt idx="3">
                  <c:v>0.11</c:v>
                </c:pt>
                <c:pt idx="4">
                  <c:v>0.1</c:v>
                </c:pt>
                <c:pt idx="5">
                  <c:v>0.05</c:v>
                </c:pt>
                <c:pt idx="6">
                  <c:v>0.04</c:v>
                </c:pt>
                <c:pt idx="7">
                  <c:v>0.05</c:v>
                </c:pt>
                <c:pt idx="8">
                  <c:v>7.0000000000000007E-2</c:v>
                </c:pt>
                <c:pt idx="9">
                  <c:v>0.04</c:v>
                </c:pt>
                <c:pt idx="10">
                  <c:v>0.04</c:v>
                </c:pt>
                <c:pt idx="11">
                  <c:v>0.05</c:v>
                </c:pt>
                <c:pt idx="12">
                  <c:v>0.05</c:v>
                </c:pt>
                <c:pt idx="13">
                  <c:v>0.03</c:v>
                </c:pt>
                <c:pt idx="14">
                  <c:v>0.04</c:v>
                </c:pt>
                <c:pt idx="15">
                  <c:v>0.03</c:v>
                </c:pt>
                <c:pt idx="16">
                  <c:v>0.03</c:v>
                </c:pt>
                <c:pt idx="17">
                  <c:v>0.02</c:v>
                </c:pt>
                <c:pt idx="18">
                  <c:v>0.01</c:v>
                </c:pt>
                <c:pt idx="19">
                  <c:v>0.01</c:v>
                </c:pt>
                <c:pt idx="20">
                  <c:v>0.02</c:v>
                </c:pt>
                <c:pt idx="21">
                  <c:v>0.01</c:v>
                </c:pt>
                <c:pt idx="22">
                  <c:v>0.03</c:v>
                </c:pt>
              </c:numCache>
            </c:numRef>
          </c:val>
        </c:ser>
        <c:dLbls>
          <c:showLegendKey val="0"/>
          <c:showVal val="0"/>
          <c:showCatName val="0"/>
          <c:showSerName val="0"/>
          <c:showPercent val="0"/>
          <c:showBubbleSize val="0"/>
        </c:dLbls>
        <c:axId val="168420864"/>
        <c:axId val="168422400"/>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1.9999999999999992E-3</c:v>
                </c:pt>
                <c:pt idx="2">
                  <c:v>-4.000000000000001E-3</c:v>
                </c:pt>
                <c:pt idx="3">
                  <c:v>-4.9999999999999992E-3</c:v>
                </c:pt>
                <c:pt idx="4">
                  <c:v>7.000000000000001E-3</c:v>
                </c:pt>
                <c:pt idx="5">
                  <c:v>4.9999999999999992E-3</c:v>
                </c:pt>
                <c:pt idx="6">
                  <c:v>-1.9999999999999992E-3</c:v>
                </c:pt>
                <c:pt idx="7">
                  <c:v>8.9999999999999993E-3</c:v>
                </c:pt>
                <c:pt idx="8">
                  <c:v>2.0000000000000018E-3</c:v>
                </c:pt>
                <c:pt idx="9">
                  <c:v>-1.0000000000000009E-3</c:v>
                </c:pt>
                <c:pt idx="10">
                  <c:v>0</c:v>
                </c:pt>
                <c:pt idx="11">
                  <c:v>-9.0000000000000028E-3</c:v>
                </c:pt>
                <c:pt idx="12">
                  <c:v>3.0000000000000001E-3</c:v>
                </c:pt>
                <c:pt idx="13">
                  <c:v>-1.9999999999999992E-3</c:v>
                </c:pt>
                <c:pt idx="14">
                  <c:v>-1.9999999999999992E-3</c:v>
                </c:pt>
                <c:pt idx="15">
                  <c:v>-3.0000000000000001E-3</c:v>
                </c:pt>
                <c:pt idx="16">
                  <c:v>-1.0000000000000009E-3</c:v>
                </c:pt>
                <c:pt idx="17">
                  <c:v>-2.0000000000000005E-3</c:v>
                </c:pt>
                <c:pt idx="18">
                  <c:v>0</c:v>
                </c:pt>
                <c:pt idx="19">
                  <c:v>9.9999999999999985E-3</c:v>
                </c:pt>
                <c:pt idx="20">
                  <c:v>-6.9999999999999975E-3</c:v>
                </c:pt>
                <c:pt idx="21">
                  <c:v>0</c:v>
                </c:pt>
                <c:pt idx="22">
                  <c:v>1.9999999999999992E-3</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0"/>
                  <c:y val="0.38136150186918744"/>
                </c:manualLayout>
              </c:layout>
              <c:dLblPos val="ctr"/>
              <c:showLegendKey val="0"/>
              <c:showVal val="1"/>
              <c:showCatName val="0"/>
              <c:showSerName val="0"/>
              <c:showPercent val="0"/>
              <c:showBubbleSize val="0"/>
            </c:dLbl>
            <c:dLbl>
              <c:idx val="19"/>
              <c:layout>
                <c:manualLayout>
                  <c:x val="0"/>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1.999999999999999E-2</c:v>
                </c:pt>
                <c:pt idx="2">
                  <c:v>-4.0000000000000008E-2</c:v>
                </c:pt>
                <c:pt idx="3">
                  <c:v>-4.9999999999999989E-2</c:v>
                </c:pt>
                <c:pt idx="4">
                  <c:v>7.0000000000000007E-2</c:v>
                </c:pt>
                <c:pt idx="5">
                  <c:v>4.9999999999999989E-2</c:v>
                </c:pt>
                <c:pt idx="6">
                  <c:v>-1.999999999999999E-2</c:v>
                </c:pt>
                <c:pt idx="7">
                  <c:v>0.09</c:v>
                </c:pt>
                <c:pt idx="8">
                  <c:v>2.0000000000000018E-2</c:v>
                </c:pt>
                <c:pt idx="9">
                  <c:v>-1.0000000000000009E-2</c:v>
                </c:pt>
                <c:pt idx="10">
                  <c:v>0</c:v>
                </c:pt>
                <c:pt idx="11">
                  <c:v>-9.0000000000000024E-2</c:v>
                </c:pt>
                <c:pt idx="12">
                  <c:v>0.03</c:v>
                </c:pt>
                <c:pt idx="13">
                  <c:v>-1.999999999999999E-2</c:v>
                </c:pt>
                <c:pt idx="14">
                  <c:v>-1.999999999999999E-2</c:v>
                </c:pt>
                <c:pt idx="15">
                  <c:v>-0.03</c:v>
                </c:pt>
                <c:pt idx="16">
                  <c:v>-1.0000000000000009E-2</c:v>
                </c:pt>
                <c:pt idx="17">
                  <c:v>-2.0000000000000004E-2</c:v>
                </c:pt>
                <c:pt idx="18">
                  <c:v>0</c:v>
                </c:pt>
                <c:pt idx="19">
                  <c:v>9.9999999999999978E-2</c:v>
                </c:pt>
                <c:pt idx="20">
                  <c:v>-6.9999999999999979E-2</c:v>
                </c:pt>
                <c:pt idx="21">
                  <c:v>0</c:v>
                </c:pt>
                <c:pt idx="22">
                  <c:v>1.999999999999999E-2</c:v>
                </c:pt>
              </c:numCache>
            </c:numRef>
          </c:val>
        </c:ser>
        <c:dLbls>
          <c:showLegendKey val="0"/>
          <c:showVal val="0"/>
          <c:showCatName val="0"/>
          <c:showSerName val="0"/>
          <c:showPercent val="0"/>
          <c:showBubbleSize val="0"/>
        </c:dLbls>
        <c:gapWidth val="150"/>
        <c:overlap val="100"/>
        <c:axId val="168298752"/>
        <c:axId val="168297216"/>
      </c:barChart>
      <c:catAx>
        <c:axId val="16842086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8422400"/>
        <c:crosses val="autoZero"/>
        <c:auto val="1"/>
        <c:lblAlgn val="ctr"/>
        <c:lblOffset val="100"/>
        <c:noMultiLvlLbl val="0"/>
      </c:catAx>
      <c:valAx>
        <c:axId val="16842240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8420864"/>
        <c:crosses val="autoZero"/>
        <c:crossBetween val="between"/>
      </c:valAx>
      <c:valAx>
        <c:axId val="16829721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8298752"/>
        <c:crosses val="max"/>
        <c:crossBetween val="between"/>
      </c:valAx>
      <c:catAx>
        <c:axId val="168298752"/>
        <c:scaling>
          <c:orientation val="minMax"/>
        </c:scaling>
        <c:delete val="0"/>
        <c:axPos val="b"/>
        <c:numFmt formatCode="General" sourceLinked="1"/>
        <c:majorTickMark val="none"/>
        <c:minorTickMark val="none"/>
        <c:tickLblPos val="none"/>
        <c:crossAx val="16829721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0.03</c:v>
                </c:pt>
                <c:pt idx="1">
                  <c:v>0.03</c:v>
                </c:pt>
                <c:pt idx="2">
                  <c:v>0.02</c:v>
                </c:pt>
                <c:pt idx="3">
                  <c:v>0.03</c:v>
                </c:pt>
                <c:pt idx="4">
                  <c:v>0.03</c:v>
                </c:pt>
                <c:pt idx="5">
                  <c:v>0.04</c:v>
                </c:pt>
                <c:pt idx="6">
                  <c:v>7.0000000000000007E-2</c:v>
                </c:pt>
                <c:pt idx="7">
                  <c:v>0.06</c:v>
                </c:pt>
                <c:pt idx="8">
                  <c:v>7.0000000000000007E-2</c:v>
                </c:pt>
                <c:pt idx="9">
                  <c:v>0.05</c:v>
                </c:pt>
                <c:pt idx="10">
                  <c:v>0.05</c:v>
                </c:pt>
                <c:pt idx="11">
                  <c:v>0.06</c:v>
                </c:pt>
                <c:pt idx="12">
                  <c:v>7.0000000000000007E-2</c:v>
                </c:pt>
                <c:pt idx="13">
                  <c:v>0.05</c:v>
                </c:pt>
                <c:pt idx="14">
                  <c:v>0.06</c:v>
                </c:pt>
                <c:pt idx="15">
                  <c:v>0.04</c:v>
                </c:pt>
                <c:pt idx="16">
                  <c:v>0.05</c:v>
                </c:pt>
                <c:pt idx="17">
                  <c:v>0.05</c:v>
                </c:pt>
                <c:pt idx="18">
                  <c:v>0.05</c:v>
                </c:pt>
                <c:pt idx="19">
                  <c:v>0.04</c:v>
                </c:pt>
                <c:pt idx="20">
                  <c:v>0.06</c:v>
                </c:pt>
                <c:pt idx="21">
                  <c:v>0.09</c:v>
                </c:pt>
                <c:pt idx="22">
                  <c:v>0.08</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0.21</c:v>
                </c:pt>
                <c:pt idx="1">
                  <c:v>0.24</c:v>
                </c:pt>
                <c:pt idx="2">
                  <c:v>0.19</c:v>
                </c:pt>
                <c:pt idx="3">
                  <c:v>0.2</c:v>
                </c:pt>
                <c:pt idx="4">
                  <c:v>0.21</c:v>
                </c:pt>
                <c:pt idx="5">
                  <c:v>0.24</c:v>
                </c:pt>
                <c:pt idx="6">
                  <c:v>0.24</c:v>
                </c:pt>
                <c:pt idx="7">
                  <c:v>0.28999999999999998</c:v>
                </c:pt>
                <c:pt idx="8">
                  <c:v>0.32</c:v>
                </c:pt>
                <c:pt idx="9">
                  <c:v>0.28000000000000003</c:v>
                </c:pt>
                <c:pt idx="10">
                  <c:v>0.34</c:v>
                </c:pt>
                <c:pt idx="11">
                  <c:v>0.31</c:v>
                </c:pt>
                <c:pt idx="12">
                  <c:v>0.3</c:v>
                </c:pt>
                <c:pt idx="13">
                  <c:v>0.28999999999999998</c:v>
                </c:pt>
                <c:pt idx="14">
                  <c:v>0.3</c:v>
                </c:pt>
                <c:pt idx="15">
                  <c:v>0.3</c:v>
                </c:pt>
                <c:pt idx="16">
                  <c:v>0.33</c:v>
                </c:pt>
                <c:pt idx="17">
                  <c:v>0.28999999999999998</c:v>
                </c:pt>
                <c:pt idx="18">
                  <c:v>0.25</c:v>
                </c:pt>
                <c:pt idx="19">
                  <c:v>0.31</c:v>
                </c:pt>
                <c:pt idx="20">
                  <c:v>0.24</c:v>
                </c:pt>
                <c:pt idx="21">
                  <c:v>0.3</c:v>
                </c:pt>
                <c:pt idx="22">
                  <c:v>0.35</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0.43</c:v>
                </c:pt>
                <c:pt idx="1">
                  <c:v>0.32</c:v>
                </c:pt>
                <c:pt idx="2">
                  <c:v>0.38</c:v>
                </c:pt>
                <c:pt idx="3">
                  <c:v>0.38</c:v>
                </c:pt>
                <c:pt idx="4">
                  <c:v>0.37</c:v>
                </c:pt>
                <c:pt idx="5">
                  <c:v>0.34</c:v>
                </c:pt>
                <c:pt idx="6">
                  <c:v>0.38</c:v>
                </c:pt>
                <c:pt idx="7">
                  <c:v>0.38</c:v>
                </c:pt>
                <c:pt idx="8">
                  <c:v>0.31</c:v>
                </c:pt>
                <c:pt idx="9">
                  <c:v>0.4</c:v>
                </c:pt>
                <c:pt idx="10">
                  <c:v>0.36</c:v>
                </c:pt>
                <c:pt idx="11">
                  <c:v>0.35</c:v>
                </c:pt>
                <c:pt idx="12">
                  <c:v>0.33</c:v>
                </c:pt>
                <c:pt idx="13">
                  <c:v>0.36</c:v>
                </c:pt>
                <c:pt idx="14">
                  <c:v>0.33</c:v>
                </c:pt>
                <c:pt idx="15">
                  <c:v>0.35</c:v>
                </c:pt>
                <c:pt idx="16">
                  <c:v>0.35</c:v>
                </c:pt>
                <c:pt idx="17">
                  <c:v>0.35</c:v>
                </c:pt>
                <c:pt idx="18">
                  <c:v>0.36</c:v>
                </c:pt>
                <c:pt idx="19">
                  <c:v>0.35</c:v>
                </c:pt>
                <c:pt idx="20">
                  <c:v>0.32</c:v>
                </c:pt>
                <c:pt idx="21">
                  <c:v>0.31</c:v>
                </c:pt>
                <c:pt idx="22">
                  <c:v>0.31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0.3</c:v>
                </c:pt>
                <c:pt idx="1">
                  <c:v>0.37</c:v>
                </c:pt>
                <c:pt idx="2">
                  <c:v>0.38</c:v>
                </c:pt>
                <c:pt idx="3">
                  <c:v>0.37</c:v>
                </c:pt>
                <c:pt idx="4">
                  <c:v>0.34</c:v>
                </c:pt>
                <c:pt idx="5">
                  <c:v>0.36</c:v>
                </c:pt>
                <c:pt idx="6">
                  <c:v>0.3</c:v>
                </c:pt>
                <c:pt idx="7">
                  <c:v>0.27</c:v>
                </c:pt>
                <c:pt idx="8">
                  <c:v>0.26</c:v>
                </c:pt>
                <c:pt idx="9">
                  <c:v>0.26</c:v>
                </c:pt>
                <c:pt idx="10">
                  <c:v>0.25</c:v>
                </c:pt>
                <c:pt idx="11">
                  <c:v>0.26</c:v>
                </c:pt>
                <c:pt idx="12">
                  <c:v>0.28000000000000003</c:v>
                </c:pt>
                <c:pt idx="13">
                  <c:v>0.28000000000000003</c:v>
                </c:pt>
                <c:pt idx="14">
                  <c:v>0.28000000000000003</c:v>
                </c:pt>
                <c:pt idx="15">
                  <c:v>0.28999999999999998</c:v>
                </c:pt>
                <c:pt idx="16">
                  <c:v>0.26</c:v>
                </c:pt>
                <c:pt idx="17">
                  <c:v>0.3</c:v>
                </c:pt>
                <c:pt idx="18">
                  <c:v>0.34</c:v>
                </c:pt>
                <c:pt idx="19">
                  <c:v>0.28999999999999998</c:v>
                </c:pt>
                <c:pt idx="20">
                  <c:v>0.37</c:v>
                </c:pt>
                <c:pt idx="21">
                  <c:v>0.28999999999999998</c:v>
                </c:pt>
                <c:pt idx="22">
                  <c:v>0.26</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0.03</c:v>
                </c:pt>
                <c:pt idx="1">
                  <c:v>0.03</c:v>
                </c:pt>
                <c:pt idx="2">
                  <c:v>0.02</c:v>
                </c:pt>
                <c:pt idx="3">
                  <c:v>0.02</c:v>
                </c:pt>
                <c:pt idx="4">
                  <c:v>0.04</c:v>
                </c:pt>
                <c:pt idx="5">
                  <c:v>0.02</c:v>
                </c:pt>
                <c:pt idx="6">
                  <c:v>0.01</c:v>
                </c:pt>
                <c:pt idx="7">
                  <c:v>0.01</c:v>
                </c:pt>
                <c:pt idx="8">
                  <c:v>0.03</c:v>
                </c:pt>
                <c:pt idx="9">
                  <c:v>0.01</c:v>
                </c:pt>
                <c:pt idx="10">
                  <c:v>0.01</c:v>
                </c:pt>
                <c:pt idx="11">
                  <c:v>0.01</c:v>
                </c:pt>
                <c:pt idx="12">
                  <c:v>0.01</c:v>
                </c:pt>
                <c:pt idx="13">
                  <c:v>0.01</c:v>
                </c:pt>
                <c:pt idx="14">
                  <c:v>0.02</c:v>
                </c:pt>
                <c:pt idx="15">
                  <c:v>0.02</c:v>
                </c:pt>
                <c:pt idx="16">
                  <c:v>0.01</c:v>
                </c:pt>
                <c:pt idx="17">
                  <c:v>0.01</c:v>
                </c:pt>
                <c:pt idx="18">
                  <c:v>0.01</c:v>
                </c:pt>
                <c:pt idx="19">
                  <c:v>0.01</c:v>
                </c:pt>
                <c:pt idx="20">
                  <c:v>0.01</c:v>
                </c:pt>
                <c:pt idx="21">
                  <c:v>0</c:v>
                </c:pt>
                <c:pt idx="22">
                  <c:v>0.01</c:v>
                </c:pt>
              </c:numCache>
            </c:numRef>
          </c:val>
        </c:ser>
        <c:dLbls>
          <c:showLegendKey val="0"/>
          <c:showVal val="0"/>
          <c:showCatName val="0"/>
          <c:showSerName val="0"/>
          <c:showPercent val="0"/>
          <c:showBubbleSize val="0"/>
        </c:dLbls>
        <c:axId val="168649856"/>
        <c:axId val="16865139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00B05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dPt>
            <c:idx val="22"/>
            <c:invertIfNegative val="0"/>
            <c:bubble3D val="0"/>
            <c:spPr>
              <a:solidFill>
                <a:srgbClr val="FF000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0</c:v>
                </c:pt>
                <c:pt idx="2">
                  <c:v>-9.999999999999998E-4</c:v>
                </c:pt>
                <c:pt idx="3">
                  <c:v>9.999999999999998E-4</c:v>
                </c:pt>
                <c:pt idx="4">
                  <c:v>0</c:v>
                </c:pt>
                <c:pt idx="5">
                  <c:v>1.0000000000000002E-3</c:v>
                </c:pt>
                <c:pt idx="6">
                  <c:v>3.0000000000000005E-3</c:v>
                </c:pt>
                <c:pt idx="7">
                  <c:v>-1.0000000000000009E-3</c:v>
                </c:pt>
                <c:pt idx="8">
                  <c:v>1.0000000000000009E-3</c:v>
                </c:pt>
                <c:pt idx="9">
                  <c:v>-2.0000000000000005E-3</c:v>
                </c:pt>
                <c:pt idx="10">
                  <c:v>0</c:v>
                </c:pt>
                <c:pt idx="11">
                  <c:v>9.9999999999999959E-4</c:v>
                </c:pt>
                <c:pt idx="12">
                  <c:v>1.0000000000000009E-3</c:v>
                </c:pt>
                <c:pt idx="13">
                  <c:v>-2.0000000000000005E-3</c:v>
                </c:pt>
                <c:pt idx="14">
                  <c:v>9.9999999999999959E-4</c:v>
                </c:pt>
                <c:pt idx="15">
                  <c:v>-1.9999999999999996E-3</c:v>
                </c:pt>
                <c:pt idx="16">
                  <c:v>1.0000000000000002E-3</c:v>
                </c:pt>
                <c:pt idx="17">
                  <c:v>0</c:v>
                </c:pt>
                <c:pt idx="18">
                  <c:v>0</c:v>
                </c:pt>
                <c:pt idx="19">
                  <c:v>-1.0000000000000002E-3</c:v>
                </c:pt>
                <c:pt idx="20">
                  <c:v>1.9999999999999996E-3</c:v>
                </c:pt>
                <c:pt idx="21">
                  <c:v>3.0000000000000001E-3</c:v>
                </c:pt>
                <c:pt idx="22">
                  <c:v>-9.9999999999999959E-4</c:v>
                </c:pt>
              </c:numCache>
            </c:numRef>
          </c:val>
        </c:ser>
        <c:ser>
          <c:idx val="6"/>
          <c:order val="6"/>
          <c:tx>
            <c:strRef>
              <c:f>Sheet1!$H$1</c:f>
              <c:strCache>
                <c:ptCount val="1"/>
                <c:pt idx="0">
                  <c:v>Column5</c:v>
                </c:pt>
              </c:strCache>
            </c:strRef>
          </c:tx>
          <c:spPr>
            <a:noFill/>
          </c:spPr>
          <c:invertIfNegative val="0"/>
          <c:dLbls>
            <c:dLbl>
              <c:idx val="0"/>
              <c:delete val="1"/>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0</c:v>
                </c:pt>
                <c:pt idx="2">
                  <c:v>-9.9999999999999985E-3</c:v>
                </c:pt>
                <c:pt idx="3">
                  <c:v>9.9999999999999985E-3</c:v>
                </c:pt>
                <c:pt idx="4">
                  <c:v>0</c:v>
                </c:pt>
                <c:pt idx="5">
                  <c:v>1.0000000000000002E-2</c:v>
                </c:pt>
                <c:pt idx="6">
                  <c:v>3.0000000000000006E-2</c:v>
                </c:pt>
                <c:pt idx="7">
                  <c:v>-1.0000000000000009E-2</c:v>
                </c:pt>
                <c:pt idx="8">
                  <c:v>1.0000000000000009E-2</c:v>
                </c:pt>
                <c:pt idx="9">
                  <c:v>-2.0000000000000004E-2</c:v>
                </c:pt>
                <c:pt idx="10">
                  <c:v>0</c:v>
                </c:pt>
                <c:pt idx="11">
                  <c:v>9.999999999999995E-3</c:v>
                </c:pt>
                <c:pt idx="12">
                  <c:v>1.0000000000000009E-2</c:v>
                </c:pt>
                <c:pt idx="13">
                  <c:v>-2.0000000000000004E-2</c:v>
                </c:pt>
                <c:pt idx="14">
                  <c:v>9.999999999999995E-3</c:v>
                </c:pt>
                <c:pt idx="15">
                  <c:v>-1.9999999999999997E-2</c:v>
                </c:pt>
                <c:pt idx="16">
                  <c:v>1.0000000000000002E-2</c:v>
                </c:pt>
                <c:pt idx="17">
                  <c:v>0</c:v>
                </c:pt>
                <c:pt idx="18">
                  <c:v>0</c:v>
                </c:pt>
                <c:pt idx="19">
                  <c:v>-1.0000000000000002E-2</c:v>
                </c:pt>
                <c:pt idx="20">
                  <c:v>1.9999999999999997E-2</c:v>
                </c:pt>
                <c:pt idx="21">
                  <c:v>0.03</c:v>
                </c:pt>
                <c:pt idx="22">
                  <c:v>-9.999999999999995E-3</c:v>
                </c:pt>
              </c:numCache>
            </c:numRef>
          </c:val>
        </c:ser>
        <c:dLbls>
          <c:showLegendKey val="0"/>
          <c:showVal val="0"/>
          <c:showCatName val="0"/>
          <c:showSerName val="0"/>
          <c:showPercent val="0"/>
          <c:showBubbleSize val="0"/>
        </c:dLbls>
        <c:gapWidth val="150"/>
        <c:overlap val="100"/>
        <c:axId val="168671104"/>
        <c:axId val="168669568"/>
      </c:barChart>
      <c:catAx>
        <c:axId val="168649856"/>
        <c:scaling>
          <c:orientation val="minMax"/>
        </c:scaling>
        <c:delete val="0"/>
        <c:axPos val="b"/>
        <c:numFmt formatCode="General" sourceLinked="1"/>
        <c:majorTickMark val="out"/>
        <c:minorTickMark val="none"/>
        <c:tickLblPos val="nextTo"/>
        <c:spPr>
          <a:ln>
            <a:noFill/>
          </a:ln>
        </c:spPr>
        <c:txPr>
          <a:bodyPr/>
          <a:lstStyle/>
          <a:p>
            <a:pPr>
              <a:defRPr sz="1100"/>
            </a:pPr>
            <a:endParaRPr lang="en-US"/>
          </a:p>
        </c:txPr>
        <c:crossAx val="168651392"/>
        <c:crosses val="autoZero"/>
        <c:auto val="1"/>
        <c:lblAlgn val="ctr"/>
        <c:lblOffset val="100"/>
        <c:noMultiLvlLbl val="0"/>
      </c:catAx>
      <c:valAx>
        <c:axId val="16865139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8649856"/>
        <c:crosses val="autoZero"/>
        <c:crossBetween val="between"/>
      </c:valAx>
      <c:valAx>
        <c:axId val="168669568"/>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8671104"/>
        <c:crosses val="max"/>
        <c:crossBetween val="between"/>
      </c:valAx>
      <c:catAx>
        <c:axId val="168671104"/>
        <c:scaling>
          <c:orientation val="minMax"/>
        </c:scaling>
        <c:delete val="0"/>
        <c:axPos val="b"/>
        <c:numFmt formatCode="General" sourceLinked="1"/>
        <c:majorTickMark val="none"/>
        <c:minorTickMark val="none"/>
        <c:tickLblPos val="none"/>
        <c:crossAx val="16866956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0.12</c:v>
                </c:pt>
                <c:pt idx="1">
                  <c:v>0.13</c:v>
                </c:pt>
                <c:pt idx="2">
                  <c:v>0.06</c:v>
                </c:pt>
                <c:pt idx="3">
                  <c:v>0.05</c:v>
                </c:pt>
                <c:pt idx="4">
                  <c:v>0.1</c:v>
                </c:pt>
                <c:pt idx="5">
                  <c:v>0.12</c:v>
                </c:pt>
                <c:pt idx="6">
                  <c:v>0.12</c:v>
                </c:pt>
                <c:pt idx="7">
                  <c:v>0.22</c:v>
                </c:pt>
                <c:pt idx="8">
                  <c:v>0.14000000000000001</c:v>
                </c:pt>
                <c:pt idx="9">
                  <c:v>0.18</c:v>
                </c:pt>
                <c:pt idx="10">
                  <c:v>0.19</c:v>
                </c:pt>
                <c:pt idx="11">
                  <c:v>0.16</c:v>
                </c:pt>
                <c:pt idx="12">
                  <c:v>0.2</c:v>
                </c:pt>
                <c:pt idx="13">
                  <c:v>0.12</c:v>
                </c:pt>
                <c:pt idx="14">
                  <c:v>0.15</c:v>
                </c:pt>
                <c:pt idx="15">
                  <c:v>0.08</c:v>
                </c:pt>
                <c:pt idx="16">
                  <c:v>0.09</c:v>
                </c:pt>
                <c:pt idx="17">
                  <c:v>7.0000000000000007E-2</c:v>
                </c:pt>
                <c:pt idx="18">
                  <c:v>0.09</c:v>
                </c:pt>
                <c:pt idx="19">
                  <c:v>0.12</c:v>
                </c:pt>
                <c:pt idx="20">
                  <c:v>0.09</c:v>
                </c:pt>
                <c:pt idx="21">
                  <c:v>0.12</c:v>
                </c:pt>
                <c:pt idx="22">
                  <c:v>0.12</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0.32</c:v>
                </c:pt>
                <c:pt idx="1">
                  <c:v>0.3</c:v>
                </c:pt>
                <c:pt idx="2">
                  <c:v>0.28000000000000003</c:v>
                </c:pt>
                <c:pt idx="3">
                  <c:v>0.35</c:v>
                </c:pt>
                <c:pt idx="4">
                  <c:v>0.31</c:v>
                </c:pt>
                <c:pt idx="5">
                  <c:v>0.35</c:v>
                </c:pt>
                <c:pt idx="6">
                  <c:v>0.39</c:v>
                </c:pt>
                <c:pt idx="7">
                  <c:v>0.4</c:v>
                </c:pt>
                <c:pt idx="8">
                  <c:v>0.49</c:v>
                </c:pt>
                <c:pt idx="9">
                  <c:v>0.38</c:v>
                </c:pt>
                <c:pt idx="10">
                  <c:v>0.44</c:v>
                </c:pt>
                <c:pt idx="11">
                  <c:v>0.37</c:v>
                </c:pt>
                <c:pt idx="12">
                  <c:v>0.42</c:v>
                </c:pt>
                <c:pt idx="13">
                  <c:v>0.5</c:v>
                </c:pt>
                <c:pt idx="14">
                  <c:v>0.44</c:v>
                </c:pt>
                <c:pt idx="15">
                  <c:v>0.44</c:v>
                </c:pt>
                <c:pt idx="16">
                  <c:v>0.5</c:v>
                </c:pt>
                <c:pt idx="17">
                  <c:v>0.39</c:v>
                </c:pt>
                <c:pt idx="18">
                  <c:v>0.45</c:v>
                </c:pt>
                <c:pt idx="19">
                  <c:v>0.38</c:v>
                </c:pt>
                <c:pt idx="20">
                  <c:v>0.34</c:v>
                </c:pt>
                <c:pt idx="21">
                  <c:v>0.39</c:v>
                </c:pt>
                <c:pt idx="22">
                  <c:v>0.44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0.32</c:v>
                </c:pt>
                <c:pt idx="1">
                  <c:v>0.26</c:v>
                </c:pt>
                <c:pt idx="2">
                  <c:v>0.36</c:v>
                </c:pt>
                <c:pt idx="3">
                  <c:v>0.35</c:v>
                </c:pt>
                <c:pt idx="4">
                  <c:v>0.34</c:v>
                </c:pt>
                <c:pt idx="5">
                  <c:v>0.39</c:v>
                </c:pt>
                <c:pt idx="6">
                  <c:v>0.36</c:v>
                </c:pt>
                <c:pt idx="7">
                  <c:v>0.23</c:v>
                </c:pt>
                <c:pt idx="8">
                  <c:v>0.16</c:v>
                </c:pt>
                <c:pt idx="9">
                  <c:v>0.26</c:v>
                </c:pt>
                <c:pt idx="10">
                  <c:v>0.26</c:v>
                </c:pt>
                <c:pt idx="11">
                  <c:v>0.31</c:v>
                </c:pt>
                <c:pt idx="12">
                  <c:v>0.24</c:v>
                </c:pt>
                <c:pt idx="13">
                  <c:v>0.26</c:v>
                </c:pt>
                <c:pt idx="14">
                  <c:v>0.22</c:v>
                </c:pt>
                <c:pt idx="15">
                  <c:v>0.32</c:v>
                </c:pt>
                <c:pt idx="16">
                  <c:v>0.26</c:v>
                </c:pt>
                <c:pt idx="17">
                  <c:v>0.32</c:v>
                </c:pt>
                <c:pt idx="18">
                  <c:v>0.31</c:v>
                </c:pt>
                <c:pt idx="19">
                  <c:v>0.28000000000000003</c:v>
                </c:pt>
                <c:pt idx="20">
                  <c:v>0.37</c:v>
                </c:pt>
                <c:pt idx="21">
                  <c:v>0.27</c:v>
                </c:pt>
                <c:pt idx="22">
                  <c:v>0.26</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0.14000000000000001</c:v>
                </c:pt>
                <c:pt idx="1">
                  <c:v>0.21</c:v>
                </c:pt>
                <c:pt idx="2">
                  <c:v>0.2</c:v>
                </c:pt>
                <c:pt idx="3">
                  <c:v>0.16</c:v>
                </c:pt>
                <c:pt idx="4">
                  <c:v>0.17</c:v>
                </c:pt>
                <c:pt idx="5">
                  <c:v>0.11</c:v>
                </c:pt>
                <c:pt idx="6">
                  <c:v>0.12</c:v>
                </c:pt>
                <c:pt idx="7">
                  <c:v>7.0000000000000007E-2</c:v>
                </c:pt>
                <c:pt idx="8">
                  <c:v>0.13</c:v>
                </c:pt>
                <c:pt idx="9">
                  <c:v>0.16</c:v>
                </c:pt>
                <c:pt idx="10">
                  <c:v>0.08</c:v>
                </c:pt>
                <c:pt idx="11">
                  <c:v>0.11</c:v>
                </c:pt>
                <c:pt idx="12">
                  <c:v>0.09</c:v>
                </c:pt>
                <c:pt idx="13">
                  <c:v>0.1</c:v>
                </c:pt>
                <c:pt idx="14">
                  <c:v>0.13</c:v>
                </c:pt>
                <c:pt idx="15">
                  <c:v>0.13</c:v>
                </c:pt>
                <c:pt idx="16">
                  <c:v>0.13</c:v>
                </c:pt>
                <c:pt idx="17">
                  <c:v>0.17</c:v>
                </c:pt>
                <c:pt idx="18">
                  <c:v>0.13</c:v>
                </c:pt>
                <c:pt idx="19">
                  <c:v>0.21</c:v>
                </c:pt>
                <c:pt idx="20">
                  <c:v>0.19</c:v>
                </c:pt>
                <c:pt idx="21">
                  <c:v>0.18</c:v>
                </c:pt>
                <c:pt idx="22">
                  <c:v>0.14000000000000001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0.1</c:v>
                </c:pt>
                <c:pt idx="1">
                  <c:v>0.09</c:v>
                </c:pt>
                <c:pt idx="2">
                  <c:v>0.1</c:v>
                </c:pt>
                <c:pt idx="3">
                  <c:v>0.08</c:v>
                </c:pt>
                <c:pt idx="4">
                  <c:v>7.0000000000000007E-2</c:v>
                </c:pt>
                <c:pt idx="5">
                  <c:v>0.04</c:v>
                </c:pt>
                <c:pt idx="6">
                  <c:v>0.01</c:v>
                </c:pt>
                <c:pt idx="7">
                  <c:v>7.0000000000000007E-2</c:v>
                </c:pt>
                <c:pt idx="8">
                  <c:v>7.0000000000000007E-2</c:v>
                </c:pt>
                <c:pt idx="9">
                  <c:v>0.02</c:v>
                </c:pt>
                <c:pt idx="10">
                  <c:v>0.03</c:v>
                </c:pt>
                <c:pt idx="11">
                  <c:v>0.05</c:v>
                </c:pt>
                <c:pt idx="12">
                  <c:v>0.04</c:v>
                </c:pt>
                <c:pt idx="13">
                  <c:v>0.02</c:v>
                </c:pt>
                <c:pt idx="14">
                  <c:v>0.05</c:v>
                </c:pt>
                <c:pt idx="15">
                  <c:v>0.03</c:v>
                </c:pt>
                <c:pt idx="16">
                  <c:v>0.02</c:v>
                </c:pt>
                <c:pt idx="17">
                  <c:v>0.04</c:v>
                </c:pt>
                <c:pt idx="18">
                  <c:v>0.02</c:v>
                </c:pt>
                <c:pt idx="19">
                  <c:v>0.01</c:v>
                </c:pt>
                <c:pt idx="20">
                  <c:v>0.01</c:v>
                </c:pt>
                <c:pt idx="21">
                  <c:v>0.04</c:v>
                </c:pt>
                <c:pt idx="22">
                  <c:v>0.04</c:v>
                </c:pt>
              </c:numCache>
            </c:numRef>
          </c:val>
        </c:ser>
        <c:dLbls>
          <c:showLegendKey val="0"/>
          <c:showVal val="0"/>
          <c:showCatName val="0"/>
          <c:showSerName val="0"/>
          <c:showPercent val="0"/>
          <c:showBubbleSize val="0"/>
        </c:dLbls>
        <c:axId val="168751104"/>
        <c:axId val="168752640"/>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00B05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FF000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1.0000000000000009E-3</c:v>
                </c:pt>
                <c:pt idx="2">
                  <c:v>-7.000000000000001E-3</c:v>
                </c:pt>
                <c:pt idx="3">
                  <c:v>-9.9999999999999959E-4</c:v>
                </c:pt>
                <c:pt idx="4">
                  <c:v>5.0000000000000001E-3</c:v>
                </c:pt>
                <c:pt idx="5">
                  <c:v>1.9999999999999992E-3</c:v>
                </c:pt>
                <c:pt idx="6">
                  <c:v>0</c:v>
                </c:pt>
                <c:pt idx="7">
                  <c:v>0.01</c:v>
                </c:pt>
                <c:pt idx="8">
                  <c:v>-7.9999999999999984E-3</c:v>
                </c:pt>
                <c:pt idx="9">
                  <c:v>3.9999999999999983E-3</c:v>
                </c:pt>
                <c:pt idx="10">
                  <c:v>1.0000000000000009E-3</c:v>
                </c:pt>
                <c:pt idx="11">
                  <c:v>-3.0000000000000001E-3</c:v>
                </c:pt>
                <c:pt idx="12">
                  <c:v>4.000000000000001E-3</c:v>
                </c:pt>
                <c:pt idx="13">
                  <c:v>-8.0000000000000019E-3</c:v>
                </c:pt>
                <c:pt idx="14">
                  <c:v>3.0000000000000001E-3</c:v>
                </c:pt>
                <c:pt idx="15">
                  <c:v>-6.9999999999999993E-3</c:v>
                </c:pt>
                <c:pt idx="16">
                  <c:v>9.9999999999999959E-4</c:v>
                </c:pt>
                <c:pt idx="17">
                  <c:v>-1.9999999999999992E-3</c:v>
                </c:pt>
                <c:pt idx="18">
                  <c:v>1.9999999999999992E-3</c:v>
                </c:pt>
                <c:pt idx="19">
                  <c:v>3.0000000000000001E-3</c:v>
                </c:pt>
                <c:pt idx="20">
                  <c:v>-3.0000000000000001E-3</c:v>
                </c:pt>
                <c:pt idx="21">
                  <c:v>3.0000000000000001E-3</c:v>
                </c:pt>
                <c:pt idx="22">
                  <c:v>0</c:v>
                </c:pt>
              </c:numCache>
            </c:numRef>
          </c:val>
        </c:ser>
        <c:ser>
          <c:idx val="6"/>
          <c:order val="6"/>
          <c:tx>
            <c:strRef>
              <c:f>Sheet1!$H$1</c:f>
              <c:strCache>
                <c:ptCount val="1"/>
                <c:pt idx="0">
                  <c:v>Column5</c:v>
                </c:pt>
              </c:strCache>
            </c:strRef>
          </c:tx>
          <c:spPr>
            <a:noFill/>
          </c:spPr>
          <c:invertIfNegative val="0"/>
          <c:dLbls>
            <c:dLbl>
              <c:idx val="0"/>
              <c:delete val="1"/>
            </c:dLbl>
            <c:dLbl>
              <c:idx val="7"/>
              <c:layout>
                <c:manualLayout>
                  <c:x val="2.7777777777777779E-3"/>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1.0000000000000009E-2</c:v>
                </c:pt>
                <c:pt idx="2">
                  <c:v>-7.0000000000000007E-2</c:v>
                </c:pt>
                <c:pt idx="3">
                  <c:v>-9.999999999999995E-3</c:v>
                </c:pt>
                <c:pt idx="4">
                  <c:v>0.05</c:v>
                </c:pt>
                <c:pt idx="5">
                  <c:v>1.999999999999999E-2</c:v>
                </c:pt>
                <c:pt idx="6">
                  <c:v>0</c:v>
                </c:pt>
                <c:pt idx="7">
                  <c:v>0.1</c:v>
                </c:pt>
                <c:pt idx="8">
                  <c:v>-7.9999999999999988E-2</c:v>
                </c:pt>
                <c:pt idx="9">
                  <c:v>3.999999999999998E-2</c:v>
                </c:pt>
                <c:pt idx="10">
                  <c:v>1.0000000000000009E-2</c:v>
                </c:pt>
                <c:pt idx="11">
                  <c:v>-0.03</c:v>
                </c:pt>
                <c:pt idx="12">
                  <c:v>4.0000000000000008E-2</c:v>
                </c:pt>
                <c:pt idx="13">
                  <c:v>-8.0000000000000016E-2</c:v>
                </c:pt>
                <c:pt idx="14">
                  <c:v>0.03</c:v>
                </c:pt>
                <c:pt idx="15">
                  <c:v>-6.9999999999999993E-2</c:v>
                </c:pt>
                <c:pt idx="16">
                  <c:v>9.999999999999995E-3</c:v>
                </c:pt>
                <c:pt idx="17">
                  <c:v>-1.999999999999999E-2</c:v>
                </c:pt>
                <c:pt idx="18">
                  <c:v>1.999999999999999E-2</c:v>
                </c:pt>
                <c:pt idx="19">
                  <c:v>0.03</c:v>
                </c:pt>
                <c:pt idx="20">
                  <c:v>-0.03</c:v>
                </c:pt>
                <c:pt idx="21">
                  <c:v>0.03</c:v>
                </c:pt>
                <c:pt idx="22">
                  <c:v>0</c:v>
                </c:pt>
              </c:numCache>
            </c:numRef>
          </c:val>
        </c:ser>
        <c:dLbls>
          <c:showLegendKey val="0"/>
          <c:showVal val="0"/>
          <c:showCatName val="0"/>
          <c:showSerName val="0"/>
          <c:showPercent val="0"/>
          <c:showBubbleSize val="0"/>
        </c:dLbls>
        <c:gapWidth val="150"/>
        <c:overlap val="100"/>
        <c:axId val="168821504"/>
        <c:axId val="168754176"/>
      </c:barChart>
      <c:catAx>
        <c:axId val="168751104"/>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168752640"/>
        <c:crosses val="autoZero"/>
        <c:auto val="1"/>
        <c:lblAlgn val="ctr"/>
        <c:lblOffset val="100"/>
        <c:noMultiLvlLbl val="0"/>
      </c:catAx>
      <c:valAx>
        <c:axId val="168752640"/>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168751104"/>
        <c:crosses val="autoZero"/>
        <c:crossBetween val="between"/>
      </c:valAx>
      <c:valAx>
        <c:axId val="168754176"/>
        <c:scaling>
          <c:orientation val="minMax"/>
          <c:max val="0.1"/>
          <c:min val="-3.0000000000000006E-2"/>
        </c:scaling>
        <c:delete val="0"/>
        <c:axPos val="r"/>
        <c:numFmt formatCode="General" sourceLinked="1"/>
        <c:majorTickMark val="none"/>
        <c:minorTickMark val="none"/>
        <c:tickLblPos val="nextTo"/>
        <c:spPr>
          <a:ln>
            <a:noFill/>
          </a:ln>
        </c:spPr>
        <c:txPr>
          <a:bodyPr/>
          <a:lstStyle/>
          <a:p>
            <a:pPr>
              <a:defRPr sz="800">
                <a:solidFill>
                  <a:schemeClr val="bg1"/>
                </a:solidFill>
              </a:defRPr>
            </a:pPr>
            <a:endParaRPr lang="en-US"/>
          </a:p>
        </c:txPr>
        <c:crossAx val="168821504"/>
        <c:crosses val="max"/>
        <c:crossBetween val="between"/>
      </c:valAx>
      <c:catAx>
        <c:axId val="168821504"/>
        <c:scaling>
          <c:orientation val="minMax"/>
        </c:scaling>
        <c:delete val="0"/>
        <c:axPos val="b"/>
        <c:numFmt formatCode="General" sourceLinked="1"/>
        <c:majorTickMark val="none"/>
        <c:minorTickMark val="none"/>
        <c:tickLblPos val="none"/>
        <c:crossAx val="168754176"/>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33981250564318"/>
          <c:y val="5.9543072901933943E-3"/>
          <c:w val="0.5121994626116575"/>
          <c:h val="0.97027437423980534"/>
        </c:manualLayout>
      </c:layout>
      <c:barChart>
        <c:barDir val="bar"/>
        <c:grouping val="clustered"/>
        <c:varyColors val="0"/>
        <c:ser>
          <c:idx val="0"/>
          <c:order val="0"/>
          <c:tx>
            <c:strRef>
              <c:f>Sheet1!$B$1</c:f>
              <c:strCache>
                <c:ptCount val="1"/>
                <c:pt idx="0">
                  <c:v>Workers</c:v>
                </c:pt>
              </c:strCache>
            </c:strRef>
          </c:tx>
          <c:spPr>
            <a:solidFill>
              <a:schemeClr val="tx2">
                <a:lumMod val="75000"/>
              </a:schemeClr>
            </a:solidFill>
          </c:spPr>
          <c:invertIfNegative val="0"/>
          <c:dLbls>
            <c:showLegendKey val="0"/>
            <c:showVal val="1"/>
            <c:showCatName val="0"/>
            <c:showSerName val="0"/>
            <c:showPercent val="0"/>
            <c:showBubbleSize val="0"/>
            <c:showLeaderLines val="0"/>
          </c:dLbls>
          <c:cat>
            <c:strRef>
              <c:f>Sheet1!$A$2:$A$8</c:f>
              <c:strCache>
                <c:ptCount val="7"/>
                <c:pt idx="0">
                  <c:v>Less than 50%</c:v>
                </c:pt>
                <c:pt idx="1">
                  <c:v>50 up to 70%</c:v>
                </c:pt>
                <c:pt idx="2">
                  <c:v>70 up to 85%</c:v>
                </c:pt>
                <c:pt idx="3">
                  <c:v>85 up to 95%</c:v>
                </c:pt>
                <c:pt idx="4">
                  <c:v>95 up to 105%</c:v>
                </c:pt>
                <c:pt idx="5">
                  <c:v>105% or more</c:v>
                </c:pt>
                <c:pt idx="6">
                  <c:v>Don't know / Refused</c:v>
                </c:pt>
              </c:strCache>
            </c:strRef>
          </c:cat>
          <c:val>
            <c:numRef>
              <c:f>Sheet1!$B$2:$B$8</c:f>
              <c:numCache>
                <c:formatCode>0%</c:formatCode>
                <c:ptCount val="7"/>
                <c:pt idx="0">
                  <c:v>0.22</c:v>
                </c:pt>
                <c:pt idx="1">
                  <c:v>0.34</c:v>
                </c:pt>
                <c:pt idx="2">
                  <c:v>0.23</c:v>
                </c:pt>
                <c:pt idx="3">
                  <c:v>0.06</c:v>
                </c:pt>
                <c:pt idx="4">
                  <c:v>0.05</c:v>
                </c:pt>
                <c:pt idx="5">
                  <c:v>0.05</c:v>
                </c:pt>
                <c:pt idx="6">
                  <c:v>0.05</c:v>
                </c:pt>
              </c:numCache>
            </c:numRef>
          </c:val>
        </c:ser>
        <c:ser>
          <c:idx val="1"/>
          <c:order val="1"/>
          <c:tx>
            <c:strRef>
              <c:f>Sheet1!$C$1</c:f>
              <c:strCache>
                <c:ptCount val="1"/>
                <c:pt idx="0">
                  <c:v>Retirees</c:v>
                </c:pt>
              </c:strCache>
            </c:strRef>
          </c:tx>
          <c:spPr>
            <a:solidFill>
              <a:schemeClr val="accent1">
                <a:lumMod val="60000"/>
                <a:lumOff val="40000"/>
              </a:schemeClr>
            </a:solidFill>
          </c:spPr>
          <c:invertIfNegative val="0"/>
          <c:dLbls>
            <c:showLegendKey val="0"/>
            <c:showVal val="1"/>
            <c:showCatName val="0"/>
            <c:showSerName val="0"/>
            <c:showPercent val="0"/>
            <c:showBubbleSize val="0"/>
            <c:showLeaderLines val="0"/>
          </c:dLbls>
          <c:cat>
            <c:strRef>
              <c:f>Sheet1!$A$2:$A$8</c:f>
              <c:strCache>
                <c:ptCount val="7"/>
                <c:pt idx="0">
                  <c:v>Less than 50%</c:v>
                </c:pt>
                <c:pt idx="1">
                  <c:v>50 up to 70%</c:v>
                </c:pt>
                <c:pt idx="2">
                  <c:v>70 up to 85%</c:v>
                </c:pt>
                <c:pt idx="3">
                  <c:v>85 up to 95%</c:v>
                </c:pt>
                <c:pt idx="4">
                  <c:v>95 up to 105%</c:v>
                </c:pt>
                <c:pt idx="5">
                  <c:v>105% or more</c:v>
                </c:pt>
                <c:pt idx="6">
                  <c:v>Don't know / Refused</c:v>
                </c:pt>
              </c:strCache>
            </c:strRef>
          </c:cat>
          <c:val>
            <c:numRef>
              <c:f>Sheet1!$C$2:$C$8</c:f>
              <c:numCache>
                <c:formatCode>0%</c:formatCode>
                <c:ptCount val="7"/>
                <c:pt idx="0">
                  <c:v>0.28999999999999998</c:v>
                </c:pt>
                <c:pt idx="1">
                  <c:v>0.28000000000000003</c:v>
                </c:pt>
                <c:pt idx="2">
                  <c:v>0.12</c:v>
                </c:pt>
                <c:pt idx="3">
                  <c:v>0.05</c:v>
                </c:pt>
                <c:pt idx="4">
                  <c:v>0.04</c:v>
                </c:pt>
                <c:pt idx="5">
                  <c:v>0.03</c:v>
                </c:pt>
                <c:pt idx="6">
                  <c:v>0.19</c:v>
                </c:pt>
              </c:numCache>
            </c:numRef>
          </c:val>
        </c:ser>
        <c:dLbls>
          <c:showLegendKey val="0"/>
          <c:showVal val="0"/>
          <c:showCatName val="0"/>
          <c:showSerName val="0"/>
          <c:showPercent val="0"/>
          <c:showBubbleSize val="0"/>
        </c:dLbls>
        <c:gapWidth val="50"/>
        <c:axId val="168946304"/>
        <c:axId val="168948096"/>
      </c:barChart>
      <c:catAx>
        <c:axId val="168946304"/>
        <c:scaling>
          <c:orientation val="maxMin"/>
        </c:scaling>
        <c:delete val="0"/>
        <c:axPos val="l"/>
        <c:numFmt formatCode="0%" sourceLinked="1"/>
        <c:majorTickMark val="none"/>
        <c:minorTickMark val="none"/>
        <c:tickLblPos val="nextTo"/>
        <c:txPr>
          <a:bodyPr/>
          <a:lstStyle/>
          <a:p>
            <a:pPr algn="r">
              <a:defRPr/>
            </a:pPr>
            <a:endParaRPr lang="en-US"/>
          </a:p>
        </c:txPr>
        <c:crossAx val="168948096"/>
        <c:crosses val="autoZero"/>
        <c:auto val="1"/>
        <c:lblAlgn val="ctr"/>
        <c:lblOffset val="100"/>
        <c:noMultiLvlLbl val="0"/>
      </c:catAx>
      <c:valAx>
        <c:axId val="168948096"/>
        <c:scaling>
          <c:orientation val="minMax"/>
        </c:scaling>
        <c:delete val="1"/>
        <c:axPos val="t"/>
        <c:numFmt formatCode="0%" sourceLinked="1"/>
        <c:majorTickMark val="out"/>
        <c:minorTickMark val="none"/>
        <c:tickLblPos val="nextTo"/>
        <c:crossAx val="168946304"/>
        <c:crosses val="autoZero"/>
        <c:crossBetween val="between"/>
      </c:valAx>
    </c:plotArea>
    <c:legend>
      <c:legendPos val="r"/>
      <c:layout>
        <c:manualLayout>
          <c:xMode val="edge"/>
          <c:yMode val="edge"/>
          <c:x val="0.84750923928103294"/>
          <c:y val="0.56565787317199456"/>
          <c:w val="0.13034762113810508"/>
          <c:h val="0.2187630161711083"/>
        </c:manualLayout>
      </c:layout>
      <c:overlay val="0"/>
      <c:spPr>
        <a:ln>
          <a:solidFill>
            <a:schemeClr val="tx1">
              <a:lumMod val="50000"/>
              <a:lumOff val="50000"/>
            </a:schemeClr>
          </a:solidFill>
        </a:ln>
      </c:spPr>
    </c:legend>
    <c:plotVisOnly val="1"/>
    <c:dispBlanksAs val="gap"/>
    <c:showDLblsOverMax val="0"/>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0.38</c:v>
                </c:pt>
                <c:pt idx="1">
                  <c:v>0.44</c:v>
                </c:pt>
                <c:pt idx="2">
                  <c:v>0.4</c:v>
                </c:pt>
                <c:pt idx="3">
                  <c:v>0.4</c:v>
                </c:pt>
                <c:pt idx="4">
                  <c:v>0.38</c:v>
                </c:pt>
                <c:pt idx="5">
                  <c:v>0.45</c:v>
                </c:pt>
                <c:pt idx="6">
                  <c:v>0.45</c:v>
                </c:pt>
                <c:pt idx="7">
                  <c:v>0.48</c:v>
                </c:pt>
                <c:pt idx="8">
                  <c:v>0.44</c:v>
                </c:pt>
                <c:pt idx="9">
                  <c:v>0.43</c:v>
                </c:pt>
                <c:pt idx="10">
                  <c:v>0.49</c:v>
                </c:pt>
                <c:pt idx="11">
                  <c:v>0.44</c:v>
                </c:pt>
                <c:pt idx="12">
                  <c:v>0.41</c:v>
                </c:pt>
                <c:pt idx="13">
                  <c:v>0.44</c:v>
                </c:pt>
                <c:pt idx="14">
                  <c:v>0.48</c:v>
                </c:pt>
                <c:pt idx="15">
                  <c:v>0.34</c:v>
                </c:pt>
                <c:pt idx="16">
                  <c:v>0.34</c:v>
                </c:pt>
                <c:pt idx="17">
                  <c:v>0.33</c:v>
                </c:pt>
                <c:pt idx="18">
                  <c:v>0.35</c:v>
                </c:pt>
                <c:pt idx="19">
                  <c:v>0.32</c:v>
                </c:pt>
                <c:pt idx="20">
                  <c:v>0.28000000000000003</c:v>
                </c:pt>
                <c:pt idx="21">
                  <c:v>0.39</c:v>
                </c:pt>
                <c:pt idx="22">
                  <c:v>0.44</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0.4</c:v>
                </c:pt>
                <c:pt idx="1">
                  <c:v>0.37</c:v>
                </c:pt>
                <c:pt idx="2">
                  <c:v>0.44</c:v>
                </c:pt>
                <c:pt idx="3">
                  <c:v>0.41</c:v>
                </c:pt>
                <c:pt idx="4">
                  <c:v>0.38</c:v>
                </c:pt>
                <c:pt idx="5">
                  <c:v>0.4</c:v>
                </c:pt>
                <c:pt idx="6">
                  <c:v>0.36</c:v>
                </c:pt>
                <c:pt idx="7">
                  <c:v>0.36</c:v>
                </c:pt>
                <c:pt idx="8">
                  <c:v>0.36</c:v>
                </c:pt>
                <c:pt idx="9">
                  <c:v>0.41</c:v>
                </c:pt>
                <c:pt idx="10">
                  <c:v>0.31</c:v>
                </c:pt>
                <c:pt idx="11">
                  <c:v>0.32</c:v>
                </c:pt>
                <c:pt idx="12">
                  <c:v>0.42</c:v>
                </c:pt>
                <c:pt idx="13">
                  <c:v>0.4</c:v>
                </c:pt>
                <c:pt idx="14">
                  <c:v>0.35</c:v>
                </c:pt>
                <c:pt idx="15">
                  <c:v>0.45</c:v>
                </c:pt>
                <c:pt idx="16">
                  <c:v>0.45</c:v>
                </c:pt>
                <c:pt idx="17">
                  <c:v>0.42</c:v>
                </c:pt>
                <c:pt idx="18">
                  <c:v>0.42</c:v>
                </c:pt>
                <c:pt idx="19">
                  <c:v>0.48</c:v>
                </c:pt>
                <c:pt idx="20">
                  <c:v>0.48</c:v>
                </c:pt>
                <c:pt idx="21">
                  <c:v>0.42</c:v>
                </c:pt>
                <c:pt idx="22">
                  <c:v>0.38</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0.11</c:v>
                </c:pt>
                <c:pt idx="1">
                  <c:v>0.12</c:v>
                </c:pt>
                <c:pt idx="2">
                  <c:v>0.1</c:v>
                </c:pt>
                <c:pt idx="3">
                  <c:v>0.14000000000000001</c:v>
                </c:pt>
                <c:pt idx="4">
                  <c:v>0.17</c:v>
                </c:pt>
                <c:pt idx="5">
                  <c:v>0.09</c:v>
                </c:pt>
                <c:pt idx="6">
                  <c:v>0.12</c:v>
                </c:pt>
                <c:pt idx="7">
                  <c:v>7.0000000000000007E-2</c:v>
                </c:pt>
                <c:pt idx="8">
                  <c:v>0.09</c:v>
                </c:pt>
                <c:pt idx="9">
                  <c:v>0.08</c:v>
                </c:pt>
                <c:pt idx="10">
                  <c:v>0.11</c:v>
                </c:pt>
                <c:pt idx="11">
                  <c:v>0.14000000000000001</c:v>
                </c:pt>
                <c:pt idx="12">
                  <c:v>0.11</c:v>
                </c:pt>
                <c:pt idx="13">
                  <c:v>7.0000000000000007E-2</c:v>
                </c:pt>
                <c:pt idx="14">
                  <c:v>0.08</c:v>
                </c:pt>
                <c:pt idx="15">
                  <c:v>0.06</c:v>
                </c:pt>
                <c:pt idx="16">
                  <c:v>0.12</c:v>
                </c:pt>
                <c:pt idx="17">
                  <c:v>0.18</c:v>
                </c:pt>
                <c:pt idx="18">
                  <c:v>0.13</c:v>
                </c:pt>
                <c:pt idx="19">
                  <c:v>0.1</c:v>
                </c:pt>
                <c:pt idx="20">
                  <c:v>0.11</c:v>
                </c:pt>
                <c:pt idx="21">
                  <c:v>0.08</c:v>
                </c:pt>
                <c:pt idx="22">
                  <c:v>0.09</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0.05</c:v>
                </c:pt>
                <c:pt idx="1">
                  <c:v>7.0000000000000007E-2</c:v>
                </c:pt>
                <c:pt idx="2">
                  <c:v>0.05</c:v>
                </c:pt>
                <c:pt idx="3">
                  <c:v>0.02</c:v>
                </c:pt>
                <c:pt idx="4">
                  <c:v>0.05</c:v>
                </c:pt>
                <c:pt idx="5">
                  <c:v>0.03</c:v>
                </c:pt>
                <c:pt idx="6">
                  <c:v>7.0000000000000007E-2</c:v>
                </c:pt>
                <c:pt idx="7">
                  <c:v>0.09</c:v>
                </c:pt>
                <c:pt idx="8">
                  <c:v>7.0000000000000007E-2</c:v>
                </c:pt>
                <c:pt idx="9">
                  <c:v>0.06</c:v>
                </c:pt>
                <c:pt idx="10">
                  <c:v>0.08</c:v>
                </c:pt>
                <c:pt idx="11">
                  <c:v>0.08</c:v>
                </c:pt>
                <c:pt idx="12">
                  <c:v>0.05</c:v>
                </c:pt>
                <c:pt idx="13">
                  <c:v>7.0000000000000007E-2</c:v>
                </c:pt>
                <c:pt idx="14">
                  <c:v>0.08</c:v>
                </c:pt>
                <c:pt idx="15">
                  <c:v>0.14000000000000001</c:v>
                </c:pt>
                <c:pt idx="16">
                  <c:v>0.09</c:v>
                </c:pt>
                <c:pt idx="17">
                  <c:v>7.0000000000000007E-2</c:v>
                </c:pt>
                <c:pt idx="18">
                  <c:v>0.08</c:v>
                </c:pt>
                <c:pt idx="19">
                  <c:v>0.1</c:v>
                </c:pt>
                <c:pt idx="20">
                  <c:v>0.12</c:v>
                </c:pt>
                <c:pt idx="21">
                  <c:v>0.11</c:v>
                </c:pt>
                <c:pt idx="22">
                  <c:v>0.09</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0.06</c:v>
                </c:pt>
                <c:pt idx="1">
                  <c:v>0</c:v>
                </c:pt>
                <c:pt idx="2">
                  <c:v>0.01</c:v>
                </c:pt>
                <c:pt idx="3">
                  <c:v>0.03</c:v>
                </c:pt>
                <c:pt idx="4">
                  <c:v>0.02</c:v>
                </c:pt>
                <c:pt idx="5">
                  <c:v>0.02</c:v>
                </c:pt>
                <c:pt idx="6">
                  <c:v>0.01</c:v>
                </c:pt>
                <c:pt idx="7">
                  <c:v>0.01</c:v>
                </c:pt>
                <c:pt idx="8">
                  <c:v>0.03</c:v>
                </c:pt>
                <c:pt idx="9">
                  <c:v>0.01</c:v>
                </c:pt>
                <c:pt idx="10">
                  <c:v>0.01</c:v>
                </c:pt>
                <c:pt idx="11">
                  <c:v>0.02</c:v>
                </c:pt>
                <c:pt idx="12">
                  <c:v>0.01</c:v>
                </c:pt>
                <c:pt idx="13">
                  <c:v>0.02</c:v>
                </c:pt>
                <c:pt idx="14">
                  <c:v>0.01</c:v>
                </c:pt>
                <c:pt idx="15" formatCode="0.00%">
                  <c:v>0.01</c:v>
                </c:pt>
                <c:pt idx="16">
                  <c:v>0</c:v>
                </c:pt>
                <c:pt idx="17">
                  <c:v>0.01</c:v>
                </c:pt>
                <c:pt idx="18">
                  <c:v>0.02</c:v>
                </c:pt>
                <c:pt idx="19">
                  <c:v>0.01</c:v>
                </c:pt>
                <c:pt idx="20">
                  <c:v>0.01</c:v>
                </c:pt>
                <c:pt idx="21">
                  <c:v>0</c:v>
                </c:pt>
                <c:pt idx="22">
                  <c:v>0.01</c:v>
                </c:pt>
              </c:numCache>
            </c:numRef>
          </c:val>
        </c:ser>
        <c:dLbls>
          <c:showLegendKey val="0"/>
          <c:showVal val="0"/>
          <c:showCatName val="0"/>
          <c:showSerName val="0"/>
          <c:showPercent val="0"/>
          <c:showBubbleSize val="0"/>
        </c:dLbls>
        <c:axId val="38093568"/>
        <c:axId val="38095104"/>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00B050"/>
              </a:solidFill>
              <a:ln w="25400">
                <a:noFill/>
              </a:ln>
            </c:spPr>
          </c:dPt>
          <c:dPt>
            <c:idx val="4"/>
            <c:invertIfNegative val="0"/>
            <c:bubble3D val="0"/>
            <c:spPr>
              <a:solidFill>
                <a:srgbClr val="FF0000"/>
              </a:solidFill>
              <a:ln w="25400">
                <a:noFill/>
              </a:ln>
            </c:spPr>
          </c:dPt>
          <c:dPt>
            <c:idx val="5"/>
            <c:invertIfNegative val="0"/>
            <c:bubble3D val="0"/>
            <c:spPr>
              <a:solidFill>
                <a:srgbClr val="00B050"/>
              </a:solidFill>
              <a:ln w="25400">
                <a:noFill/>
              </a:ln>
            </c:spPr>
          </c:dPt>
          <c:dPt>
            <c:idx val="6"/>
            <c:invertIfNegative val="0"/>
            <c:bubble3D val="0"/>
            <c:spPr>
              <a:solidFill>
                <a:srgbClr val="00B05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00B050"/>
              </a:solidFill>
              <a:ln w="25400">
                <a:noFill/>
              </a:ln>
            </c:spPr>
          </c:dPt>
          <c:dPt>
            <c:idx val="15"/>
            <c:invertIfNegative val="0"/>
            <c:bubble3D val="0"/>
            <c:spPr>
              <a:solidFill>
                <a:srgbClr val="FF0000"/>
              </a:solidFill>
              <a:ln w="25400">
                <a:noFill/>
              </a:ln>
            </c:spPr>
          </c:dPt>
          <c:dPt>
            <c:idx val="16"/>
            <c:invertIfNegative val="0"/>
            <c:bubble3D val="0"/>
            <c:spPr>
              <a:solidFill>
                <a:srgbClr val="00B05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FF000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6.0000000000000001E-3</c:v>
                </c:pt>
                <c:pt idx="2">
                  <c:v>-3.9999999999999983E-3</c:v>
                </c:pt>
                <c:pt idx="3">
                  <c:v>0</c:v>
                </c:pt>
                <c:pt idx="4">
                  <c:v>-2.0000000000000018E-3</c:v>
                </c:pt>
                <c:pt idx="5">
                  <c:v>7.000000000000001E-3</c:v>
                </c:pt>
                <c:pt idx="6">
                  <c:v>0</c:v>
                </c:pt>
                <c:pt idx="7">
                  <c:v>2.999999999999997E-3</c:v>
                </c:pt>
                <c:pt idx="8">
                  <c:v>-3.9999999999999983E-3</c:v>
                </c:pt>
                <c:pt idx="9">
                  <c:v>-1.0000000000000009E-3</c:v>
                </c:pt>
                <c:pt idx="10">
                  <c:v>6.0000000000000001E-3</c:v>
                </c:pt>
                <c:pt idx="11">
                  <c:v>-4.9999999999999992E-3</c:v>
                </c:pt>
                <c:pt idx="12">
                  <c:v>-3.0000000000000027E-3</c:v>
                </c:pt>
                <c:pt idx="13">
                  <c:v>3.0000000000000027E-3</c:v>
                </c:pt>
                <c:pt idx="14">
                  <c:v>3.9999999999999983E-3</c:v>
                </c:pt>
                <c:pt idx="15">
                  <c:v>-1.3999999999999995E-2</c:v>
                </c:pt>
                <c:pt idx="16">
                  <c:v>0</c:v>
                </c:pt>
                <c:pt idx="17">
                  <c:v>-1.0000000000000009E-3</c:v>
                </c:pt>
                <c:pt idx="18">
                  <c:v>1.9999999999999961E-3</c:v>
                </c:pt>
                <c:pt idx="19">
                  <c:v>-2.999999999999997E-3</c:v>
                </c:pt>
                <c:pt idx="20">
                  <c:v>-3.9999999999999983E-3</c:v>
                </c:pt>
                <c:pt idx="21">
                  <c:v>1.0999999999999999E-2</c:v>
                </c:pt>
                <c:pt idx="22">
                  <c:v>4.9999999999999992E-3</c:v>
                </c:pt>
              </c:numCache>
            </c:numRef>
          </c:val>
        </c:ser>
        <c:ser>
          <c:idx val="6"/>
          <c:order val="6"/>
          <c:tx>
            <c:strRef>
              <c:f>Sheet1!$H$1</c:f>
              <c:strCache>
                <c:ptCount val="1"/>
                <c:pt idx="0">
                  <c:v>Column5</c:v>
                </c:pt>
              </c:strCache>
            </c:strRef>
          </c:tx>
          <c:spPr>
            <a:noFill/>
          </c:spPr>
          <c:invertIfNegative val="0"/>
          <c:dLbls>
            <c:dLbl>
              <c:idx val="0"/>
              <c:delete val="1"/>
            </c:dLbl>
            <c:dLbl>
              <c:idx val="15"/>
              <c:layout>
                <c:manualLayout>
                  <c:x val="3.0208880139982503E-3"/>
                  <c:y val="0.23129254056696988"/>
                </c:manualLayout>
              </c:layout>
              <c:dLblPos val="ctr"/>
              <c:showLegendKey val="0"/>
              <c:showVal val="1"/>
              <c:showCatName val="0"/>
              <c:showSerName val="0"/>
              <c:showPercent val="0"/>
              <c:showBubbleSize val="0"/>
            </c:dLbl>
            <c:dLbl>
              <c:idx val="21"/>
              <c:layout>
                <c:manualLayout>
                  <c:x val="2.7777777777777779E-3"/>
                  <c:y val="0.46156787646046182"/>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0.06</c:v>
                </c:pt>
                <c:pt idx="2">
                  <c:v>-3.999999999999998E-2</c:v>
                </c:pt>
                <c:pt idx="3">
                  <c:v>0</c:v>
                </c:pt>
                <c:pt idx="4">
                  <c:v>-2.0000000000000018E-2</c:v>
                </c:pt>
                <c:pt idx="5">
                  <c:v>7.0000000000000007E-2</c:v>
                </c:pt>
                <c:pt idx="6">
                  <c:v>0</c:v>
                </c:pt>
                <c:pt idx="7">
                  <c:v>2.9999999999999971E-2</c:v>
                </c:pt>
                <c:pt idx="8">
                  <c:v>-3.999999999999998E-2</c:v>
                </c:pt>
                <c:pt idx="9">
                  <c:v>-1.0000000000000009E-2</c:v>
                </c:pt>
                <c:pt idx="10">
                  <c:v>0.06</c:v>
                </c:pt>
                <c:pt idx="11">
                  <c:v>-4.9999999999999989E-2</c:v>
                </c:pt>
                <c:pt idx="12">
                  <c:v>-3.0000000000000027E-2</c:v>
                </c:pt>
                <c:pt idx="13">
                  <c:v>3.0000000000000027E-2</c:v>
                </c:pt>
                <c:pt idx="14">
                  <c:v>3.999999999999998E-2</c:v>
                </c:pt>
                <c:pt idx="15">
                  <c:v>-0.13999999999999996</c:v>
                </c:pt>
                <c:pt idx="16">
                  <c:v>0</c:v>
                </c:pt>
                <c:pt idx="17">
                  <c:v>-1.0000000000000009E-2</c:v>
                </c:pt>
                <c:pt idx="18">
                  <c:v>1.9999999999999962E-2</c:v>
                </c:pt>
                <c:pt idx="19">
                  <c:v>-2.9999999999999971E-2</c:v>
                </c:pt>
                <c:pt idx="20">
                  <c:v>-3.999999999999998E-2</c:v>
                </c:pt>
                <c:pt idx="21">
                  <c:v>0.10999999999999999</c:v>
                </c:pt>
                <c:pt idx="22">
                  <c:v>4.9999999999999989E-2</c:v>
                </c:pt>
              </c:numCache>
            </c:numRef>
          </c:val>
        </c:ser>
        <c:dLbls>
          <c:showLegendKey val="0"/>
          <c:showVal val="0"/>
          <c:showCatName val="0"/>
          <c:showSerName val="0"/>
          <c:showPercent val="0"/>
          <c:showBubbleSize val="0"/>
        </c:dLbls>
        <c:gapWidth val="150"/>
        <c:overlap val="100"/>
        <c:axId val="38114816"/>
        <c:axId val="38113280"/>
      </c:barChart>
      <c:catAx>
        <c:axId val="38093568"/>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8095104"/>
        <c:crosses val="autoZero"/>
        <c:auto val="1"/>
        <c:lblAlgn val="ctr"/>
        <c:lblOffset val="100"/>
        <c:noMultiLvlLbl val="0"/>
      </c:catAx>
      <c:valAx>
        <c:axId val="38095104"/>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8093568"/>
        <c:crosses val="autoZero"/>
        <c:crossBetween val="between"/>
        <c:majorUnit val="5.000000000000001E-2"/>
      </c:valAx>
      <c:valAx>
        <c:axId val="38113280"/>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38114816"/>
        <c:crosses val="max"/>
        <c:crossBetween val="between"/>
      </c:valAx>
      <c:catAx>
        <c:axId val="38114816"/>
        <c:scaling>
          <c:orientation val="minMax"/>
        </c:scaling>
        <c:delete val="0"/>
        <c:axPos val="b"/>
        <c:numFmt formatCode="General" sourceLinked="1"/>
        <c:majorTickMark val="none"/>
        <c:minorTickMark val="none"/>
        <c:tickLblPos val="none"/>
        <c:crossAx val="38113280"/>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0.28999999999999998</c:v>
                </c:pt>
                <c:pt idx="1">
                  <c:v>0.7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00183357558332"/>
          <c:y val="3.3459747468723398E-2"/>
          <c:w val="0.33673829454124793"/>
          <c:h val="0.9330805050625532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Sheet1!$A$2:$A$9</c:f>
              <c:strCache>
                <c:ptCount val="8"/>
                <c:pt idx="0">
                  <c:v>Don't know/Refused</c:v>
                </c:pt>
                <c:pt idx="1">
                  <c:v>A friend</c:v>
                </c:pt>
                <c:pt idx="2">
                  <c:v>A grandchild</c:v>
                </c:pt>
                <c:pt idx="3">
                  <c:v>A brother or sister</c:v>
                </c:pt>
                <c:pt idx="4">
                  <c:v>Some other relative</c:v>
                </c:pt>
                <c:pt idx="5">
                  <c:v>A parent or parent-in-law</c:v>
                </c:pt>
                <c:pt idx="6">
                  <c:v>A child age 18 or older</c:v>
                </c:pt>
                <c:pt idx="7">
                  <c:v>A child under 18</c:v>
                </c:pt>
              </c:strCache>
            </c:strRef>
          </c:cat>
          <c:val>
            <c:numRef>
              <c:f>Sheet1!$B$2:$B$9</c:f>
              <c:numCache>
                <c:formatCode>0%</c:formatCode>
                <c:ptCount val="8"/>
                <c:pt idx="0">
                  <c:v>0.02</c:v>
                </c:pt>
                <c:pt idx="1">
                  <c:v>0.05</c:v>
                </c:pt>
                <c:pt idx="2">
                  <c:v>0.06</c:v>
                </c:pt>
                <c:pt idx="3">
                  <c:v>7.0000000000000007E-2</c:v>
                </c:pt>
                <c:pt idx="4">
                  <c:v>0.09</c:v>
                </c:pt>
                <c:pt idx="5">
                  <c:v>0.22</c:v>
                </c:pt>
                <c:pt idx="6">
                  <c:v>0.37</c:v>
                </c:pt>
                <c:pt idx="7">
                  <c:v>0.38</c:v>
                </c:pt>
              </c:numCache>
            </c:numRef>
          </c:val>
        </c:ser>
        <c:dLbls>
          <c:showLegendKey val="0"/>
          <c:showVal val="0"/>
          <c:showCatName val="0"/>
          <c:showSerName val="0"/>
          <c:showPercent val="0"/>
          <c:showBubbleSize val="0"/>
        </c:dLbls>
        <c:gapWidth val="50"/>
        <c:axId val="169138048"/>
        <c:axId val="169139584"/>
      </c:barChart>
      <c:catAx>
        <c:axId val="169138048"/>
        <c:scaling>
          <c:orientation val="minMax"/>
        </c:scaling>
        <c:delete val="0"/>
        <c:axPos val="l"/>
        <c:numFmt formatCode="General" sourceLinked="1"/>
        <c:majorTickMark val="none"/>
        <c:minorTickMark val="none"/>
        <c:tickLblPos val="nextTo"/>
        <c:txPr>
          <a:bodyPr/>
          <a:lstStyle/>
          <a:p>
            <a:pPr>
              <a:defRPr sz="1600"/>
            </a:pPr>
            <a:endParaRPr lang="en-US"/>
          </a:p>
        </c:txPr>
        <c:crossAx val="169139584"/>
        <c:crosses val="autoZero"/>
        <c:auto val="1"/>
        <c:lblAlgn val="ctr"/>
        <c:lblOffset val="100"/>
        <c:noMultiLvlLbl val="0"/>
      </c:catAx>
      <c:valAx>
        <c:axId val="169139584"/>
        <c:scaling>
          <c:orientation val="minMax"/>
        </c:scaling>
        <c:delete val="1"/>
        <c:axPos val="b"/>
        <c:numFmt formatCode="0%" sourceLinked="1"/>
        <c:majorTickMark val="out"/>
        <c:minorTickMark val="none"/>
        <c:tickLblPos val="nextTo"/>
        <c:crossAx val="169138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0.2</c:v>
                </c:pt>
                <c:pt idx="1">
                  <c:v>0.79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00183357558332"/>
          <c:y val="3.3459747468723398E-2"/>
          <c:w val="0.38730745105018805"/>
          <c:h val="0.9330805050625532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Sheet1!$A$2:$A$9</c:f>
              <c:strCache>
                <c:ptCount val="8"/>
                <c:pt idx="0">
                  <c:v>Don't know/Refused</c:v>
                </c:pt>
                <c:pt idx="1">
                  <c:v>A brother or sister</c:v>
                </c:pt>
                <c:pt idx="2">
                  <c:v>A friend</c:v>
                </c:pt>
                <c:pt idx="3">
                  <c:v>A parent or parent-in-law</c:v>
                </c:pt>
                <c:pt idx="4">
                  <c:v>Some other relative</c:v>
                </c:pt>
                <c:pt idx="5">
                  <c:v>A child under 18</c:v>
                </c:pt>
                <c:pt idx="6">
                  <c:v>A grandchild</c:v>
                </c:pt>
                <c:pt idx="7">
                  <c:v>A child age 18 or older</c:v>
                </c:pt>
              </c:strCache>
            </c:strRef>
          </c:cat>
          <c:val>
            <c:numRef>
              <c:f>Sheet1!$B$2:$B$9</c:f>
              <c:numCache>
                <c:formatCode>0%</c:formatCode>
                <c:ptCount val="8"/>
                <c:pt idx="0">
                  <c:v>0.03</c:v>
                </c:pt>
                <c:pt idx="1">
                  <c:v>0.02</c:v>
                </c:pt>
                <c:pt idx="2">
                  <c:v>0.05</c:v>
                </c:pt>
                <c:pt idx="3">
                  <c:v>0.05</c:v>
                </c:pt>
                <c:pt idx="4">
                  <c:v>0.09</c:v>
                </c:pt>
                <c:pt idx="5">
                  <c:v>0.1</c:v>
                </c:pt>
                <c:pt idx="6">
                  <c:v>0.24</c:v>
                </c:pt>
                <c:pt idx="7">
                  <c:v>0.57999999999999996</c:v>
                </c:pt>
              </c:numCache>
            </c:numRef>
          </c:val>
        </c:ser>
        <c:dLbls>
          <c:showLegendKey val="0"/>
          <c:showVal val="0"/>
          <c:showCatName val="0"/>
          <c:showSerName val="0"/>
          <c:showPercent val="0"/>
          <c:showBubbleSize val="0"/>
        </c:dLbls>
        <c:gapWidth val="50"/>
        <c:axId val="169584128"/>
        <c:axId val="169585664"/>
      </c:barChart>
      <c:catAx>
        <c:axId val="169584128"/>
        <c:scaling>
          <c:orientation val="minMax"/>
        </c:scaling>
        <c:delete val="0"/>
        <c:axPos val="l"/>
        <c:numFmt formatCode="General" sourceLinked="1"/>
        <c:majorTickMark val="none"/>
        <c:minorTickMark val="none"/>
        <c:tickLblPos val="nextTo"/>
        <c:txPr>
          <a:bodyPr/>
          <a:lstStyle/>
          <a:p>
            <a:pPr>
              <a:defRPr sz="1600"/>
            </a:pPr>
            <a:endParaRPr lang="en-US"/>
          </a:p>
        </c:txPr>
        <c:crossAx val="169585664"/>
        <c:crosses val="autoZero"/>
        <c:auto val="1"/>
        <c:lblAlgn val="ctr"/>
        <c:lblOffset val="100"/>
        <c:noMultiLvlLbl val="0"/>
      </c:catAx>
      <c:valAx>
        <c:axId val="169585664"/>
        <c:scaling>
          <c:orientation val="minMax"/>
        </c:scaling>
        <c:delete val="1"/>
        <c:axPos val="b"/>
        <c:numFmt formatCode="0%" sourceLinked="1"/>
        <c:majorTickMark val="out"/>
        <c:minorTickMark val="none"/>
        <c:tickLblPos val="nextTo"/>
        <c:crossAx val="169584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0.23</c:v>
                </c:pt>
                <c:pt idx="1">
                  <c:v>0.77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00183357558332"/>
          <c:y val="3.3459747468723398E-2"/>
          <c:w val="0.38730745105018805"/>
          <c:h val="0.9330805050625532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Sheet1!$A$2:$A$10</c:f>
              <c:strCache>
                <c:ptCount val="9"/>
                <c:pt idx="0">
                  <c:v>Don't know/Refused</c:v>
                </c:pt>
                <c:pt idx="1">
                  <c:v>Your spouse/partner</c:v>
                </c:pt>
                <c:pt idx="2">
                  <c:v>A grandchild</c:v>
                </c:pt>
                <c:pt idx="3">
                  <c:v>A child under 18</c:v>
                </c:pt>
                <c:pt idx="4">
                  <c:v>A brother or sister</c:v>
                </c:pt>
                <c:pt idx="5">
                  <c:v>A child age 18 or older</c:v>
                </c:pt>
                <c:pt idx="6">
                  <c:v>A friend</c:v>
                </c:pt>
                <c:pt idx="7">
                  <c:v>Some other relative</c:v>
                </c:pt>
                <c:pt idx="8">
                  <c:v>A parent or parent-in-law</c:v>
                </c:pt>
              </c:strCache>
            </c:strRef>
          </c:cat>
          <c:val>
            <c:numRef>
              <c:f>Sheet1!$B$2:$B$10</c:f>
              <c:numCache>
                <c:formatCode>0%</c:formatCode>
                <c:ptCount val="9"/>
                <c:pt idx="0">
                  <c:v>0.02</c:v>
                </c:pt>
                <c:pt idx="1">
                  <c:v>0.04</c:v>
                </c:pt>
                <c:pt idx="2">
                  <c:v>0.04</c:v>
                </c:pt>
                <c:pt idx="3">
                  <c:v>0.08</c:v>
                </c:pt>
                <c:pt idx="4">
                  <c:v>0.1</c:v>
                </c:pt>
                <c:pt idx="5">
                  <c:v>0.1</c:v>
                </c:pt>
                <c:pt idx="6">
                  <c:v>0.13</c:v>
                </c:pt>
                <c:pt idx="7">
                  <c:v>0.15</c:v>
                </c:pt>
                <c:pt idx="8">
                  <c:v>0.53</c:v>
                </c:pt>
              </c:numCache>
            </c:numRef>
          </c:val>
        </c:ser>
        <c:dLbls>
          <c:showLegendKey val="0"/>
          <c:showVal val="0"/>
          <c:showCatName val="0"/>
          <c:showSerName val="0"/>
          <c:showPercent val="0"/>
          <c:showBubbleSize val="0"/>
        </c:dLbls>
        <c:gapWidth val="50"/>
        <c:axId val="169702528"/>
        <c:axId val="169704064"/>
      </c:barChart>
      <c:catAx>
        <c:axId val="169702528"/>
        <c:scaling>
          <c:orientation val="minMax"/>
        </c:scaling>
        <c:delete val="0"/>
        <c:axPos val="l"/>
        <c:numFmt formatCode="General" sourceLinked="1"/>
        <c:majorTickMark val="none"/>
        <c:minorTickMark val="none"/>
        <c:tickLblPos val="nextTo"/>
        <c:txPr>
          <a:bodyPr/>
          <a:lstStyle/>
          <a:p>
            <a:pPr>
              <a:defRPr sz="1600"/>
            </a:pPr>
            <a:endParaRPr lang="en-US"/>
          </a:p>
        </c:txPr>
        <c:crossAx val="169704064"/>
        <c:crosses val="autoZero"/>
        <c:auto val="1"/>
        <c:lblAlgn val="ctr"/>
        <c:lblOffset val="100"/>
        <c:noMultiLvlLbl val="0"/>
      </c:catAx>
      <c:valAx>
        <c:axId val="169704064"/>
        <c:scaling>
          <c:orientation val="minMax"/>
        </c:scaling>
        <c:delete val="1"/>
        <c:axPos val="b"/>
        <c:numFmt formatCode="0%" sourceLinked="1"/>
        <c:majorTickMark val="out"/>
        <c:minorTickMark val="none"/>
        <c:tickLblPos val="nextTo"/>
        <c:crossAx val="169702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0.16</c:v>
                </c:pt>
                <c:pt idx="1">
                  <c:v>0.83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00183357558332"/>
          <c:y val="3.3459747468723398E-2"/>
          <c:w val="0.38730745105018805"/>
          <c:h val="0.9330805050625532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Sheet1!$A$2:$A$10</c:f>
              <c:strCache>
                <c:ptCount val="9"/>
                <c:pt idx="0">
                  <c:v>Don't know/Refused</c:v>
                </c:pt>
                <c:pt idx="1">
                  <c:v>Your spouse/partner</c:v>
                </c:pt>
                <c:pt idx="2">
                  <c:v>A child under 18</c:v>
                </c:pt>
                <c:pt idx="3">
                  <c:v>A friend</c:v>
                </c:pt>
                <c:pt idx="4">
                  <c:v>A grandchild</c:v>
                </c:pt>
                <c:pt idx="5">
                  <c:v>Some other relative</c:v>
                </c:pt>
                <c:pt idx="6">
                  <c:v>A brother or sister</c:v>
                </c:pt>
                <c:pt idx="7">
                  <c:v>A child age 18 or older</c:v>
                </c:pt>
                <c:pt idx="8">
                  <c:v>A parent or parent-in-law</c:v>
                </c:pt>
              </c:strCache>
            </c:strRef>
          </c:cat>
          <c:val>
            <c:numRef>
              <c:f>Sheet1!$B$2:$B$10</c:f>
              <c:numCache>
                <c:formatCode>0%</c:formatCode>
                <c:ptCount val="9"/>
                <c:pt idx="0">
                  <c:v>0.03</c:v>
                </c:pt>
                <c:pt idx="1">
                  <c:v>0.05</c:v>
                </c:pt>
                <c:pt idx="2">
                  <c:v>0.05</c:v>
                </c:pt>
                <c:pt idx="3">
                  <c:v>0.11</c:v>
                </c:pt>
                <c:pt idx="4">
                  <c:v>0.13</c:v>
                </c:pt>
                <c:pt idx="5">
                  <c:v>0.13</c:v>
                </c:pt>
                <c:pt idx="6">
                  <c:v>0.13</c:v>
                </c:pt>
                <c:pt idx="7">
                  <c:v>0.22</c:v>
                </c:pt>
                <c:pt idx="8">
                  <c:v>0.28000000000000003</c:v>
                </c:pt>
              </c:numCache>
            </c:numRef>
          </c:val>
        </c:ser>
        <c:dLbls>
          <c:showLegendKey val="0"/>
          <c:showVal val="0"/>
          <c:showCatName val="0"/>
          <c:showSerName val="0"/>
          <c:showPercent val="0"/>
          <c:showBubbleSize val="0"/>
        </c:dLbls>
        <c:gapWidth val="50"/>
        <c:axId val="169784064"/>
        <c:axId val="169785600"/>
      </c:barChart>
      <c:catAx>
        <c:axId val="169784064"/>
        <c:scaling>
          <c:orientation val="minMax"/>
        </c:scaling>
        <c:delete val="0"/>
        <c:axPos val="l"/>
        <c:numFmt formatCode="General" sourceLinked="1"/>
        <c:majorTickMark val="none"/>
        <c:minorTickMark val="none"/>
        <c:tickLblPos val="nextTo"/>
        <c:txPr>
          <a:bodyPr/>
          <a:lstStyle/>
          <a:p>
            <a:pPr>
              <a:defRPr sz="1600"/>
            </a:pPr>
            <a:endParaRPr lang="en-US"/>
          </a:p>
        </c:txPr>
        <c:crossAx val="169785600"/>
        <c:crosses val="autoZero"/>
        <c:auto val="1"/>
        <c:lblAlgn val="ctr"/>
        <c:lblOffset val="100"/>
        <c:noMultiLvlLbl val="0"/>
      </c:catAx>
      <c:valAx>
        <c:axId val="169785600"/>
        <c:scaling>
          <c:orientation val="minMax"/>
        </c:scaling>
        <c:delete val="1"/>
        <c:axPos val="b"/>
        <c:numFmt formatCode="0%" sourceLinked="1"/>
        <c:majorTickMark val="out"/>
        <c:minorTickMark val="none"/>
        <c:tickLblPos val="nextTo"/>
        <c:crossAx val="169784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76569476775658"/>
          <c:y val="0.10950462807945839"/>
          <c:w val="0.56550329912697661"/>
          <c:h val="0.85095203400295938"/>
        </c:manualLayout>
      </c:layout>
      <c:barChart>
        <c:barDir val="bar"/>
        <c:grouping val="clustered"/>
        <c:varyColors val="0"/>
        <c:ser>
          <c:idx val="0"/>
          <c:order val="0"/>
          <c:tx>
            <c:strRef>
              <c:f>Sheet1!$B$1</c:f>
              <c:strCache>
                <c:ptCount val="1"/>
                <c:pt idx="0">
                  <c:v>Retirees</c:v>
                </c:pt>
              </c:strCache>
            </c:strRef>
          </c:tx>
          <c:spPr>
            <a:solidFill>
              <a:schemeClr val="accent1">
                <a:lumMod val="60000"/>
                <a:lumOff val="40000"/>
              </a:schemeClr>
            </a:solidFill>
          </c:spPr>
          <c:invertIfNegative val="0"/>
          <c:dPt>
            <c:idx val="0"/>
            <c:invertIfNegative val="0"/>
            <c:bubble3D val="0"/>
          </c:dPt>
          <c:dPt>
            <c:idx val="1"/>
            <c:invertIfNegative val="0"/>
            <c:bubble3D val="0"/>
          </c:dPt>
          <c:dLbls>
            <c:showLegendKey val="0"/>
            <c:showVal val="1"/>
            <c:showCatName val="0"/>
            <c:showSerName val="0"/>
            <c:showPercent val="0"/>
            <c:showBubbleSize val="0"/>
            <c:showLeaderLines val="0"/>
          </c:dLbls>
          <c:cat>
            <c:strRef>
              <c:f>Sheet1!$A$2:$A$5</c:f>
              <c:strCache>
                <c:ptCount val="4"/>
                <c:pt idx="0">
                  <c:v>Don't know/Refused</c:v>
                </c:pt>
                <c:pt idx="1">
                  <c:v>21 or more</c:v>
                </c:pt>
                <c:pt idx="2">
                  <c:v>9 to 20</c:v>
                </c:pt>
                <c:pt idx="3">
                  <c:v>Less than 9</c:v>
                </c:pt>
              </c:strCache>
            </c:strRef>
          </c:cat>
          <c:val>
            <c:numRef>
              <c:f>Sheet1!$B$2:$B$5</c:f>
              <c:numCache>
                <c:formatCode>0%</c:formatCode>
                <c:ptCount val="4"/>
                <c:pt idx="0">
                  <c:v>0.18</c:v>
                </c:pt>
                <c:pt idx="1">
                  <c:v>0.21</c:v>
                </c:pt>
                <c:pt idx="2">
                  <c:v>0.24</c:v>
                </c:pt>
                <c:pt idx="3">
                  <c:v>0.37</c:v>
                </c:pt>
              </c:numCache>
            </c:numRef>
          </c:val>
        </c:ser>
        <c:ser>
          <c:idx val="1"/>
          <c:order val="1"/>
          <c:tx>
            <c:strRef>
              <c:f>Sheet1!$C$1</c:f>
              <c:strCache>
                <c:ptCount val="1"/>
                <c:pt idx="0">
                  <c:v>Workers</c:v>
                </c:pt>
              </c:strCache>
            </c:strRef>
          </c:tx>
          <c:spPr>
            <a:solidFill>
              <a:schemeClr val="tx2"/>
            </a:solidFill>
          </c:spPr>
          <c:invertIfNegative val="0"/>
          <c:dLbls>
            <c:dLblPos val="outEnd"/>
            <c:showLegendKey val="0"/>
            <c:showVal val="1"/>
            <c:showCatName val="0"/>
            <c:showSerName val="0"/>
            <c:showPercent val="0"/>
            <c:showBubbleSize val="0"/>
            <c:showLeaderLines val="0"/>
          </c:dLbls>
          <c:cat>
            <c:strRef>
              <c:f>Sheet1!$A$2:$A$5</c:f>
              <c:strCache>
                <c:ptCount val="4"/>
                <c:pt idx="0">
                  <c:v>Don't know/Refused</c:v>
                </c:pt>
                <c:pt idx="1">
                  <c:v>21 or more</c:v>
                </c:pt>
                <c:pt idx="2">
                  <c:v>9 to 20</c:v>
                </c:pt>
                <c:pt idx="3">
                  <c:v>Less than 9</c:v>
                </c:pt>
              </c:strCache>
            </c:strRef>
          </c:cat>
          <c:val>
            <c:numRef>
              <c:f>Sheet1!$C$2:$C$5</c:f>
              <c:numCache>
                <c:formatCode>0%</c:formatCode>
                <c:ptCount val="4"/>
                <c:pt idx="0">
                  <c:v>0.05</c:v>
                </c:pt>
                <c:pt idx="1">
                  <c:v>0.22</c:v>
                </c:pt>
                <c:pt idx="2">
                  <c:v>0.31</c:v>
                </c:pt>
                <c:pt idx="3">
                  <c:v>0.43</c:v>
                </c:pt>
              </c:numCache>
            </c:numRef>
          </c:val>
        </c:ser>
        <c:dLbls>
          <c:showLegendKey val="0"/>
          <c:showVal val="0"/>
          <c:showCatName val="0"/>
          <c:showSerName val="0"/>
          <c:showPercent val="0"/>
          <c:showBubbleSize val="0"/>
        </c:dLbls>
        <c:gapWidth val="50"/>
        <c:axId val="169278464"/>
        <c:axId val="169353984"/>
      </c:barChart>
      <c:catAx>
        <c:axId val="169278464"/>
        <c:scaling>
          <c:orientation val="minMax"/>
        </c:scaling>
        <c:delete val="0"/>
        <c:axPos val="l"/>
        <c:numFmt formatCode="General" sourceLinked="1"/>
        <c:majorTickMark val="none"/>
        <c:minorTickMark val="none"/>
        <c:tickLblPos val="nextTo"/>
        <c:txPr>
          <a:bodyPr/>
          <a:lstStyle/>
          <a:p>
            <a:pPr>
              <a:defRPr sz="1600"/>
            </a:pPr>
            <a:endParaRPr lang="en-US"/>
          </a:p>
        </c:txPr>
        <c:crossAx val="169353984"/>
        <c:crosses val="autoZero"/>
        <c:auto val="1"/>
        <c:lblAlgn val="ctr"/>
        <c:lblOffset val="100"/>
        <c:noMultiLvlLbl val="0"/>
      </c:catAx>
      <c:valAx>
        <c:axId val="169353984"/>
        <c:scaling>
          <c:orientation val="minMax"/>
        </c:scaling>
        <c:delete val="1"/>
        <c:axPos val="b"/>
        <c:numFmt formatCode="0%" sourceLinked="1"/>
        <c:majorTickMark val="out"/>
        <c:minorTickMark val="none"/>
        <c:tickLblPos val="nextTo"/>
        <c:crossAx val="16927846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7884607680245"/>
          <c:y val="4.4046236877372323E-2"/>
          <c:w val="0.5782661883299135"/>
          <c:h val="0.928881640298194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Sheet1!$B$2:$B$12</c:f>
              <c:numCache>
                <c:formatCode>0%</c:formatCode>
                <c:ptCount val="11"/>
                <c:pt idx="0">
                  <c:v>0.35</c:v>
                </c:pt>
                <c:pt idx="1">
                  <c:v>0.4</c:v>
                </c:pt>
                <c:pt idx="2">
                  <c:v>0.12</c:v>
                </c:pt>
                <c:pt idx="3">
                  <c:v>0.09</c:v>
                </c:pt>
                <c:pt idx="4">
                  <c:v>0.04</c:v>
                </c:pt>
                <c:pt idx="6">
                  <c:v>0.08</c:v>
                </c:pt>
                <c:pt idx="7">
                  <c:v>0.26</c:v>
                </c:pt>
                <c:pt idx="8">
                  <c:v>0.3</c:v>
                </c:pt>
                <c:pt idx="9">
                  <c:v>0.32</c:v>
                </c:pt>
                <c:pt idx="10">
                  <c:v>0.04</c:v>
                </c:pt>
              </c:numCache>
            </c:numRef>
          </c:val>
        </c:ser>
        <c:ser>
          <c:idx val="1"/>
          <c:order val="1"/>
          <c:tx>
            <c:strRef>
              <c:f>Sheet1!$C$1</c:f>
              <c:strCache>
                <c:ptCount val="1"/>
                <c:pt idx="0">
                  <c:v>Retirees</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Sheet1!$A$2:$A$12</c:f>
              <c:strCache>
                <c:ptCount val="11"/>
                <c:pt idx="0">
                  <c:v>Very Likely</c:v>
                </c:pt>
                <c:pt idx="1">
                  <c:v>Somewhat Likely</c:v>
                </c:pt>
                <c:pt idx="2">
                  <c:v>Not too Likely</c:v>
                </c:pt>
                <c:pt idx="3">
                  <c:v>Not at all Likely</c:v>
                </c:pt>
                <c:pt idx="4">
                  <c:v>No way to know</c:v>
                </c:pt>
                <c:pt idx="6">
                  <c:v>Very Likely</c:v>
                </c:pt>
                <c:pt idx="7">
                  <c:v>Somewhat Likely</c:v>
                </c:pt>
                <c:pt idx="8">
                  <c:v>Not too Likely</c:v>
                </c:pt>
                <c:pt idx="9">
                  <c:v>Not at all Likely</c:v>
                </c:pt>
                <c:pt idx="10">
                  <c:v>No way to know</c:v>
                </c:pt>
              </c:strCache>
            </c:strRef>
          </c:cat>
          <c:val>
            <c:numRef>
              <c:f>Sheet1!$C$2:$C$12</c:f>
              <c:numCache>
                <c:formatCode>0%</c:formatCode>
                <c:ptCount val="11"/>
                <c:pt idx="0">
                  <c:v>0.36</c:v>
                </c:pt>
                <c:pt idx="1">
                  <c:v>0.36</c:v>
                </c:pt>
                <c:pt idx="2">
                  <c:v>0.12</c:v>
                </c:pt>
                <c:pt idx="3">
                  <c:v>0.08</c:v>
                </c:pt>
                <c:pt idx="4">
                  <c:v>0.08</c:v>
                </c:pt>
                <c:pt idx="6">
                  <c:v>0.09</c:v>
                </c:pt>
                <c:pt idx="7">
                  <c:v>0.24</c:v>
                </c:pt>
                <c:pt idx="8">
                  <c:v>0.27</c:v>
                </c:pt>
                <c:pt idx="9">
                  <c:v>0.32</c:v>
                </c:pt>
                <c:pt idx="10">
                  <c:v>0.08</c:v>
                </c:pt>
              </c:numCache>
            </c:numRef>
          </c:val>
        </c:ser>
        <c:dLbls>
          <c:showLegendKey val="0"/>
          <c:showVal val="0"/>
          <c:showCatName val="0"/>
          <c:showSerName val="0"/>
          <c:showPercent val="0"/>
          <c:showBubbleSize val="0"/>
        </c:dLbls>
        <c:gapWidth val="50"/>
        <c:axId val="136591232"/>
        <c:axId val="136592768"/>
      </c:barChart>
      <c:catAx>
        <c:axId val="136591232"/>
        <c:scaling>
          <c:orientation val="maxMin"/>
        </c:scaling>
        <c:delete val="0"/>
        <c:axPos val="l"/>
        <c:numFmt formatCode="0%" sourceLinked="1"/>
        <c:majorTickMark val="none"/>
        <c:minorTickMark val="none"/>
        <c:tickLblPos val="nextTo"/>
        <c:txPr>
          <a:bodyPr/>
          <a:lstStyle/>
          <a:p>
            <a:pPr algn="r">
              <a:defRPr sz="1600"/>
            </a:pPr>
            <a:endParaRPr lang="en-US"/>
          </a:p>
        </c:txPr>
        <c:crossAx val="136592768"/>
        <c:crosses val="autoZero"/>
        <c:auto val="1"/>
        <c:lblAlgn val="ctr"/>
        <c:lblOffset val="100"/>
        <c:noMultiLvlLbl val="0"/>
      </c:catAx>
      <c:valAx>
        <c:axId val="136592768"/>
        <c:scaling>
          <c:orientation val="minMax"/>
        </c:scaling>
        <c:delete val="1"/>
        <c:axPos val="t"/>
        <c:numFmt formatCode="0%" sourceLinked="1"/>
        <c:majorTickMark val="out"/>
        <c:minorTickMark val="none"/>
        <c:tickLblPos val="nextTo"/>
        <c:crossAx val="136591232"/>
        <c:crosses val="autoZero"/>
        <c:crossBetween val="between"/>
      </c:valAx>
    </c:plotArea>
    <c:legend>
      <c:legendPos val="r"/>
      <c:layout>
        <c:manualLayout>
          <c:xMode val="edge"/>
          <c:yMode val="edge"/>
          <c:x val="0.84621536330618852"/>
          <c:y val="0.43929241301201438"/>
          <c:w val="0.1278587098227876"/>
          <c:h val="0.1512691445970822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Sheet1!$B$2:$B$24</c:f>
              <c:numCache>
                <c:formatCode>0%</c:formatCode>
                <c:ptCount val="23"/>
                <c:pt idx="0">
                  <c:v>0.3</c:v>
                </c:pt>
                <c:pt idx="1">
                  <c:v>0.3</c:v>
                </c:pt>
                <c:pt idx="2">
                  <c:v>0.32</c:v>
                </c:pt>
                <c:pt idx="3">
                  <c:v>0.28999999999999998</c:v>
                </c:pt>
                <c:pt idx="4">
                  <c:v>0.38</c:v>
                </c:pt>
                <c:pt idx="5">
                  <c:v>0.31</c:v>
                </c:pt>
                <c:pt idx="6">
                  <c:v>0.34</c:v>
                </c:pt>
                <c:pt idx="7">
                  <c:v>0.32</c:v>
                </c:pt>
                <c:pt idx="8">
                  <c:v>0.32</c:v>
                </c:pt>
                <c:pt idx="9">
                  <c:v>0.35</c:v>
                </c:pt>
                <c:pt idx="10">
                  <c:v>0.37</c:v>
                </c:pt>
                <c:pt idx="11">
                  <c:v>0.36</c:v>
                </c:pt>
                <c:pt idx="12">
                  <c:v>0.34</c:v>
                </c:pt>
                <c:pt idx="13">
                  <c:v>0.42</c:v>
                </c:pt>
                <c:pt idx="14">
                  <c:v>0.41</c:v>
                </c:pt>
                <c:pt idx="15">
                  <c:v>0.36</c:v>
                </c:pt>
                <c:pt idx="16">
                  <c:v>0.25</c:v>
                </c:pt>
                <c:pt idx="17">
                  <c:v>0.23</c:v>
                </c:pt>
                <c:pt idx="18">
                  <c:v>0.27</c:v>
                </c:pt>
                <c:pt idx="19">
                  <c:v>0.24</c:v>
                </c:pt>
                <c:pt idx="20">
                  <c:v>0.24</c:v>
                </c:pt>
                <c:pt idx="21">
                  <c:v>0.34</c:v>
                </c:pt>
                <c:pt idx="22">
                  <c:v>0.39</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Sheet1!$C$2:$C$24</c:f>
              <c:numCache>
                <c:formatCode>0%</c:formatCode>
                <c:ptCount val="23"/>
                <c:pt idx="0">
                  <c:v>0.32</c:v>
                </c:pt>
                <c:pt idx="1">
                  <c:v>0.31</c:v>
                </c:pt>
                <c:pt idx="2">
                  <c:v>0.33</c:v>
                </c:pt>
                <c:pt idx="3">
                  <c:v>0.37</c:v>
                </c:pt>
                <c:pt idx="4">
                  <c:v>0.32</c:v>
                </c:pt>
                <c:pt idx="5">
                  <c:v>0.42</c:v>
                </c:pt>
                <c:pt idx="6">
                  <c:v>0.34</c:v>
                </c:pt>
                <c:pt idx="7">
                  <c:v>0.38</c:v>
                </c:pt>
                <c:pt idx="8">
                  <c:v>0.37</c:v>
                </c:pt>
                <c:pt idx="9">
                  <c:v>0.37</c:v>
                </c:pt>
                <c:pt idx="10">
                  <c:v>0.31</c:v>
                </c:pt>
                <c:pt idx="11">
                  <c:v>0.36</c:v>
                </c:pt>
                <c:pt idx="12">
                  <c:v>0.39</c:v>
                </c:pt>
                <c:pt idx="13">
                  <c:v>0.32</c:v>
                </c:pt>
                <c:pt idx="14">
                  <c:v>0.36</c:v>
                </c:pt>
                <c:pt idx="15">
                  <c:v>0.34</c:v>
                </c:pt>
                <c:pt idx="16">
                  <c:v>0.46</c:v>
                </c:pt>
                <c:pt idx="17">
                  <c:v>0.42</c:v>
                </c:pt>
                <c:pt idx="18">
                  <c:v>0.41</c:v>
                </c:pt>
                <c:pt idx="19">
                  <c:v>0.47</c:v>
                </c:pt>
                <c:pt idx="20">
                  <c:v>0.43</c:v>
                </c:pt>
                <c:pt idx="21">
                  <c:v>0.39</c:v>
                </c:pt>
                <c:pt idx="22">
                  <c:v>0.39</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Sheet1!$D$2:$D$24</c:f>
              <c:numCache>
                <c:formatCode>0%</c:formatCode>
                <c:ptCount val="23"/>
                <c:pt idx="0">
                  <c:v>0.19</c:v>
                </c:pt>
                <c:pt idx="1">
                  <c:v>0.21</c:v>
                </c:pt>
                <c:pt idx="2">
                  <c:v>0.21</c:v>
                </c:pt>
                <c:pt idx="3">
                  <c:v>0.15</c:v>
                </c:pt>
                <c:pt idx="4">
                  <c:v>0.19</c:v>
                </c:pt>
                <c:pt idx="5">
                  <c:v>0.14000000000000001</c:v>
                </c:pt>
                <c:pt idx="6">
                  <c:v>0.22</c:v>
                </c:pt>
                <c:pt idx="7">
                  <c:v>0.15</c:v>
                </c:pt>
                <c:pt idx="8">
                  <c:v>0.17</c:v>
                </c:pt>
                <c:pt idx="9">
                  <c:v>0.15</c:v>
                </c:pt>
                <c:pt idx="10">
                  <c:v>0.12</c:v>
                </c:pt>
                <c:pt idx="11">
                  <c:v>0.16</c:v>
                </c:pt>
                <c:pt idx="12">
                  <c:v>0.17</c:v>
                </c:pt>
                <c:pt idx="13">
                  <c:v>0.15</c:v>
                </c:pt>
                <c:pt idx="14">
                  <c:v>0.1</c:v>
                </c:pt>
                <c:pt idx="15">
                  <c:v>0.11</c:v>
                </c:pt>
                <c:pt idx="16">
                  <c:v>0.18</c:v>
                </c:pt>
                <c:pt idx="17">
                  <c:v>0.17</c:v>
                </c:pt>
                <c:pt idx="18">
                  <c:v>0.16</c:v>
                </c:pt>
                <c:pt idx="19">
                  <c:v>0.13</c:v>
                </c:pt>
                <c:pt idx="20">
                  <c:v>0.15</c:v>
                </c:pt>
                <c:pt idx="21">
                  <c:v>0.1</c:v>
                </c:pt>
                <c:pt idx="22">
                  <c:v>0.1</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Sheet1!$E$2:$E$24</c:f>
              <c:numCache>
                <c:formatCode>0%</c:formatCode>
                <c:ptCount val="23"/>
                <c:pt idx="0">
                  <c:v>0.12</c:v>
                </c:pt>
                <c:pt idx="1">
                  <c:v>0.14000000000000001</c:v>
                </c:pt>
                <c:pt idx="2">
                  <c:v>0.11</c:v>
                </c:pt>
                <c:pt idx="3">
                  <c:v>0.12</c:v>
                </c:pt>
                <c:pt idx="4">
                  <c:v>0.1</c:v>
                </c:pt>
                <c:pt idx="5">
                  <c:v>0.12</c:v>
                </c:pt>
                <c:pt idx="6">
                  <c:v>0.08</c:v>
                </c:pt>
                <c:pt idx="7">
                  <c:v>0.14000000000000001</c:v>
                </c:pt>
                <c:pt idx="8">
                  <c:v>0.1</c:v>
                </c:pt>
                <c:pt idx="9">
                  <c:v>0.12</c:v>
                </c:pt>
                <c:pt idx="10">
                  <c:v>0.16</c:v>
                </c:pt>
                <c:pt idx="11">
                  <c:v>0.11</c:v>
                </c:pt>
                <c:pt idx="12">
                  <c:v>0.09</c:v>
                </c:pt>
                <c:pt idx="13">
                  <c:v>0.1</c:v>
                </c:pt>
                <c:pt idx="14">
                  <c:v>0.12</c:v>
                </c:pt>
                <c:pt idx="15">
                  <c:v>0.15</c:v>
                </c:pt>
                <c:pt idx="16">
                  <c:v>0.1</c:v>
                </c:pt>
                <c:pt idx="17">
                  <c:v>0.15</c:v>
                </c:pt>
                <c:pt idx="18">
                  <c:v>0.14000000000000001</c:v>
                </c:pt>
                <c:pt idx="19">
                  <c:v>0.16</c:v>
                </c:pt>
                <c:pt idx="20">
                  <c:v>0.15</c:v>
                </c:pt>
                <c:pt idx="21">
                  <c:v>0.14000000000000001</c:v>
                </c:pt>
                <c:pt idx="22">
                  <c:v>0.11</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Sheet1!$F$2:$F$24</c:f>
              <c:numCache>
                <c:formatCode>0%</c:formatCode>
                <c:ptCount val="23"/>
                <c:pt idx="0">
                  <c:v>0.06</c:v>
                </c:pt>
                <c:pt idx="1">
                  <c:v>0.04</c:v>
                </c:pt>
                <c:pt idx="2">
                  <c:v>0.04</c:v>
                </c:pt>
                <c:pt idx="3">
                  <c:v>0.06</c:v>
                </c:pt>
                <c:pt idx="4">
                  <c:v>0.02</c:v>
                </c:pt>
                <c:pt idx="5">
                  <c:v>0.01</c:v>
                </c:pt>
                <c:pt idx="6">
                  <c:v>0.02</c:v>
                </c:pt>
                <c:pt idx="7">
                  <c:v>0.01</c:v>
                </c:pt>
                <c:pt idx="8">
                  <c:v>0.03</c:v>
                </c:pt>
                <c:pt idx="9">
                  <c:v>0.01</c:v>
                </c:pt>
                <c:pt idx="10">
                  <c:v>0.04</c:v>
                </c:pt>
                <c:pt idx="11">
                  <c:v>0.02</c:v>
                </c:pt>
                <c:pt idx="12">
                  <c:v>0</c:v>
                </c:pt>
                <c:pt idx="13">
                  <c:v>0.02</c:v>
                </c:pt>
                <c:pt idx="14">
                  <c:v>0.01</c:v>
                </c:pt>
                <c:pt idx="15" formatCode="0.00%">
                  <c:v>0.04</c:v>
                </c:pt>
                <c:pt idx="16">
                  <c:v>0.01</c:v>
                </c:pt>
                <c:pt idx="17">
                  <c:v>0.02</c:v>
                </c:pt>
                <c:pt idx="18">
                  <c:v>0.03</c:v>
                </c:pt>
                <c:pt idx="19">
                  <c:v>0</c:v>
                </c:pt>
                <c:pt idx="20">
                  <c:v>0.03</c:v>
                </c:pt>
                <c:pt idx="21">
                  <c:v>0.02</c:v>
                </c:pt>
                <c:pt idx="22">
                  <c:v>0.02</c:v>
                </c:pt>
              </c:numCache>
            </c:numRef>
          </c:val>
        </c:ser>
        <c:dLbls>
          <c:showLegendKey val="0"/>
          <c:showVal val="0"/>
          <c:showCatName val="0"/>
          <c:showSerName val="0"/>
          <c:showPercent val="0"/>
          <c:showBubbleSize val="0"/>
        </c:dLbls>
        <c:axId val="38322176"/>
        <c:axId val="3832371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00B05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00B050"/>
              </a:solidFill>
              <a:ln w="25400">
                <a:noFill/>
              </a:ln>
            </c:spPr>
          </c:dPt>
          <c:dPt>
            <c:idx val="7"/>
            <c:invertIfNegative val="0"/>
            <c:bubble3D val="0"/>
            <c:spPr>
              <a:solidFill>
                <a:srgbClr val="FF0000"/>
              </a:solidFill>
              <a:ln w="25400">
                <a:noFill/>
              </a:ln>
            </c:spPr>
          </c:dPt>
          <c:dPt>
            <c:idx val="8"/>
            <c:invertIfNegative val="0"/>
            <c:bubble3D val="0"/>
            <c:spPr>
              <a:solidFill>
                <a:srgbClr val="00B050"/>
              </a:solidFill>
              <a:ln w="25400">
                <a:noFill/>
              </a:ln>
            </c:spPr>
          </c:dPt>
          <c:dPt>
            <c:idx val="9"/>
            <c:invertIfNegative val="0"/>
            <c:bubble3D val="0"/>
            <c:spPr>
              <a:solidFill>
                <a:srgbClr val="00B050"/>
              </a:solidFill>
              <a:ln w="25400">
                <a:noFill/>
              </a:ln>
            </c:spPr>
          </c:dPt>
          <c:dPt>
            <c:idx val="10"/>
            <c:invertIfNegative val="0"/>
            <c:bubble3D val="0"/>
            <c:spPr>
              <a:solidFill>
                <a:srgbClr val="00B050"/>
              </a:solidFill>
              <a:ln w="25400">
                <a:noFill/>
              </a:ln>
            </c:spPr>
          </c:dPt>
          <c:dPt>
            <c:idx val="11"/>
            <c:invertIfNegative val="0"/>
            <c:bubble3D val="0"/>
            <c:spPr>
              <a:solidFill>
                <a:srgbClr val="FF0000"/>
              </a:solidFill>
              <a:ln w="25400">
                <a:noFill/>
              </a:ln>
            </c:spPr>
          </c:dPt>
          <c:dPt>
            <c:idx val="12"/>
            <c:invertIfNegative val="0"/>
            <c:bubble3D val="0"/>
            <c:spPr>
              <a:solidFill>
                <a:srgbClr val="FF0000"/>
              </a:solidFill>
              <a:ln w="25400">
                <a:noFill/>
              </a:ln>
            </c:spPr>
          </c:dPt>
          <c:dPt>
            <c:idx val="13"/>
            <c:invertIfNegative val="0"/>
            <c:bubble3D val="0"/>
            <c:spPr>
              <a:solidFill>
                <a:srgbClr val="00B050"/>
              </a:solidFill>
              <a:ln w="25400">
                <a:noFill/>
              </a:ln>
            </c:spPr>
          </c:dPt>
          <c:dPt>
            <c:idx val="14"/>
            <c:invertIfNegative val="0"/>
            <c:bubble3D val="0"/>
            <c:spPr>
              <a:solidFill>
                <a:srgbClr val="FF0000"/>
              </a:solidFill>
              <a:ln w="25400">
                <a:noFill/>
              </a:ln>
            </c:spPr>
          </c:dPt>
          <c:dPt>
            <c:idx val="15"/>
            <c:invertIfNegative val="0"/>
            <c:bubble3D val="0"/>
            <c:spPr>
              <a:solidFill>
                <a:srgbClr val="FF0000"/>
              </a:solidFill>
              <a:ln w="25400">
                <a:noFill/>
              </a:ln>
            </c:spPr>
          </c:dPt>
          <c:dPt>
            <c:idx val="16"/>
            <c:invertIfNegative val="0"/>
            <c:bubble3D val="0"/>
            <c:spPr>
              <a:solidFill>
                <a:srgbClr val="FF0000"/>
              </a:solidFill>
              <a:ln w="25400">
                <a:noFill/>
              </a:ln>
            </c:spPr>
          </c:dPt>
          <c:dPt>
            <c:idx val="17"/>
            <c:invertIfNegative val="0"/>
            <c:bubble3D val="0"/>
            <c:spPr>
              <a:solidFill>
                <a:srgbClr val="FF0000"/>
              </a:solidFill>
              <a:ln w="25400">
                <a:noFill/>
              </a:ln>
            </c:spPr>
          </c:dPt>
          <c:dPt>
            <c:idx val="18"/>
            <c:invertIfNegative val="0"/>
            <c:bubble3D val="0"/>
            <c:spPr>
              <a:solidFill>
                <a:srgbClr val="00B050"/>
              </a:solidFill>
              <a:ln w="25400">
                <a:noFill/>
              </a:ln>
            </c:spPr>
          </c:dPt>
          <c:dPt>
            <c:idx val="19"/>
            <c:invertIfNegative val="0"/>
            <c:bubble3D val="0"/>
            <c:spPr>
              <a:solidFill>
                <a:srgbClr val="FF0000"/>
              </a:solidFill>
              <a:ln w="25400">
                <a:noFill/>
              </a:ln>
            </c:spPr>
          </c:dPt>
          <c:dPt>
            <c:idx val="20"/>
            <c:invertIfNegative val="0"/>
            <c:bubble3D val="0"/>
            <c:spPr>
              <a:solidFill>
                <a:srgbClr val="00B050"/>
              </a:solidFill>
              <a:ln w="25400">
                <a:noFill/>
              </a:ln>
            </c:spPr>
          </c:dPt>
          <c:dPt>
            <c:idx val="21"/>
            <c:invertIfNegative val="0"/>
            <c:bubble3D val="0"/>
            <c:spPr>
              <a:solidFill>
                <a:srgbClr val="00B050"/>
              </a:solidFill>
              <a:ln w="25400">
                <a:noFill/>
              </a:ln>
            </c:spPr>
          </c:dPt>
          <c:dPt>
            <c:idx val="22"/>
            <c:invertIfNegative val="0"/>
            <c:bubble3D val="0"/>
            <c:spPr>
              <a:solidFill>
                <a:srgbClr val="00B050"/>
              </a:solidFill>
              <a:ln w="25400">
                <a:noFill/>
              </a:ln>
            </c:spPr>
          </c:dPt>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Sheet1!$G$2:$G$24</c:f>
              <c:numCache>
                <c:formatCode>0%</c:formatCode>
                <c:ptCount val="23"/>
                <c:pt idx="0" formatCode="General">
                  <c:v>0</c:v>
                </c:pt>
                <c:pt idx="1">
                  <c:v>0</c:v>
                </c:pt>
                <c:pt idx="2">
                  <c:v>2.0000000000000018E-3</c:v>
                </c:pt>
                <c:pt idx="3">
                  <c:v>-3.0000000000000027E-3</c:v>
                </c:pt>
                <c:pt idx="4">
                  <c:v>9.0000000000000028E-3</c:v>
                </c:pt>
                <c:pt idx="5">
                  <c:v>-7.000000000000001E-3</c:v>
                </c:pt>
                <c:pt idx="6">
                  <c:v>3.0000000000000027E-3</c:v>
                </c:pt>
                <c:pt idx="7">
                  <c:v>-2.0000000000000018E-3</c:v>
                </c:pt>
                <c:pt idx="8">
                  <c:v>0</c:v>
                </c:pt>
                <c:pt idx="9">
                  <c:v>2.999999999999997E-3</c:v>
                </c:pt>
                <c:pt idx="10">
                  <c:v>2.0000000000000018E-3</c:v>
                </c:pt>
                <c:pt idx="11">
                  <c:v>-1.0000000000000009E-3</c:v>
                </c:pt>
                <c:pt idx="12">
                  <c:v>-1.9999999999999961E-3</c:v>
                </c:pt>
                <c:pt idx="13">
                  <c:v>7.9999999999999967E-3</c:v>
                </c:pt>
                <c:pt idx="14">
                  <c:v>-1.0000000000000009E-3</c:v>
                </c:pt>
                <c:pt idx="15">
                  <c:v>-4.9999999999999992E-3</c:v>
                </c:pt>
                <c:pt idx="16">
                  <c:v>-1.0999999999999999E-2</c:v>
                </c:pt>
                <c:pt idx="17">
                  <c:v>-1.9999999999999992E-3</c:v>
                </c:pt>
                <c:pt idx="18">
                  <c:v>4.000000000000001E-3</c:v>
                </c:pt>
                <c:pt idx="19">
                  <c:v>-3.0000000000000027E-3</c:v>
                </c:pt>
                <c:pt idx="20">
                  <c:v>0</c:v>
                </c:pt>
                <c:pt idx="21">
                  <c:v>1.0000000000000004E-2</c:v>
                </c:pt>
                <c:pt idx="22">
                  <c:v>4.9999999999999992E-3</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0"/>
                  <c:y val="0.28304326124823015"/>
                </c:manualLayout>
              </c:layout>
              <c:dLblPos val="ctr"/>
              <c:showLegendKey val="0"/>
              <c:showVal val="1"/>
              <c:showCatName val="0"/>
              <c:showSerName val="0"/>
              <c:showPercent val="0"/>
              <c:showBubbleSize val="0"/>
            </c:dLbl>
            <c:dLbl>
              <c:idx val="13"/>
              <c:layout>
                <c:manualLayout>
                  <c:x val="1.3888888888888889E-3"/>
                  <c:y val="0.24423363315031935"/>
                </c:manualLayout>
              </c:layout>
              <c:dLblPos val="ctr"/>
              <c:showLegendKey val="0"/>
              <c:showVal val="1"/>
              <c:showCatName val="0"/>
              <c:showSerName val="0"/>
              <c:showPercent val="0"/>
              <c:showBubbleSize val="0"/>
            </c:dLbl>
            <c:dLbl>
              <c:idx val="16"/>
              <c:layout>
                <c:manualLayout>
                  <c:x val="1.6318897637795276E-3"/>
                  <c:y val="0.23077527986880036"/>
                </c:manualLayout>
              </c:layout>
              <c:dLblPos val="ctr"/>
              <c:showLegendKey val="0"/>
              <c:showVal val="1"/>
              <c:showCatName val="0"/>
              <c:showSerName val="0"/>
              <c:showPercent val="0"/>
              <c:showBubbleSize val="0"/>
            </c:dLbl>
            <c:dLbl>
              <c:idx val="21"/>
              <c:layout>
                <c:manualLayout>
                  <c:x val="0"/>
                  <c:y val="0.42017112996709821"/>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Sheet1!$A$2:$A$24</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Sheet1!$H$2:$H$24</c:f>
              <c:numCache>
                <c:formatCode>0%</c:formatCode>
                <c:ptCount val="23"/>
                <c:pt idx="0" formatCode="General">
                  <c:v>0</c:v>
                </c:pt>
                <c:pt idx="1">
                  <c:v>0</c:v>
                </c:pt>
                <c:pt idx="2">
                  <c:v>2.0000000000000018E-2</c:v>
                </c:pt>
                <c:pt idx="3">
                  <c:v>-3.0000000000000027E-2</c:v>
                </c:pt>
                <c:pt idx="4">
                  <c:v>9.0000000000000024E-2</c:v>
                </c:pt>
                <c:pt idx="5">
                  <c:v>-7.0000000000000007E-2</c:v>
                </c:pt>
                <c:pt idx="6">
                  <c:v>3.0000000000000027E-2</c:v>
                </c:pt>
                <c:pt idx="7">
                  <c:v>-2.0000000000000018E-2</c:v>
                </c:pt>
                <c:pt idx="8">
                  <c:v>0</c:v>
                </c:pt>
                <c:pt idx="9">
                  <c:v>2.9999999999999971E-2</c:v>
                </c:pt>
                <c:pt idx="10">
                  <c:v>2.0000000000000018E-2</c:v>
                </c:pt>
                <c:pt idx="11">
                  <c:v>-1.0000000000000009E-2</c:v>
                </c:pt>
                <c:pt idx="12">
                  <c:v>-1.9999999999999962E-2</c:v>
                </c:pt>
                <c:pt idx="13">
                  <c:v>7.999999999999996E-2</c:v>
                </c:pt>
                <c:pt idx="14">
                  <c:v>-1.0000000000000009E-2</c:v>
                </c:pt>
                <c:pt idx="15">
                  <c:v>-4.9999999999999989E-2</c:v>
                </c:pt>
                <c:pt idx="16">
                  <c:v>-0.10999999999999999</c:v>
                </c:pt>
                <c:pt idx="17">
                  <c:v>-1.999999999999999E-2</c:v>
                </c:pt>
                <c:pt idx="18">
                  <c:v>4.0000000000000008E-2</c:v>
                </c:pt>
                <c:pt idx="19">
                  <c:v>-3.0000000000000027E-2</c:v>
                </c:pt>
                <c:pt idx="20">
                  <c:v>0</c:v>
                </c:pt>
                <c:pt idx="21">
                  <c:v>0.10000000000000003</c:v>
                </c:pt>
                <c:pt idx="22">
                  <c:v>4.9999999999999989E-2</c:v>
                </c:pt>
              </c:numCache>
            </c:numRef>
          </c:val>
        </c:ser>
        <c:dLbls>
          <c:showLegendKey val="0"/>
          <c:showVal val="0"/>
          <c:showCatName val="0"/>
          <c:showSerName val="0"/>
          <c:showPercent val="0"/>
          <c:showBubbleSize val="0"/>
        </c:dLbls>
        <c:gapWidth val="150"/>
        <c:overlap val="100"/>
        <c:axId val="114361088"/>
        <c:axId val="38325248"/>
      </c:barChart>
      <c:catAx>
        <c:axId val="38322176"/>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8323712"/>
        <c:crosses val="autoZero"/>
        <c:auto val="1"/>
        <c:lblAlgn val="ctr"/>
        <c:lblOffset val="100"/>
        <c:noMultiLvlLbl val="0"/>
      </c:catAx>
      <c:valAx>
        <c:axId val="3832371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8322176"/>
        <c:crosses val="autoZero"/>
        <c:crossBetween val="between"/>
        <c:majorUnit val="5.000000000000001E-2"/>
      </c:valAx>
      <c:valAx>
        <c:axId val="38325248"/>
        <c:scaling>
          <c:orientation val="minMax"/>
          <c:max val="0.1"/>
          <c:min val="-3.0000000000000006E-2"/>
        </c:scaling>
        <c:delete val="0"/>
        <c:axPos val="r"/>
        <c:majorGridlines>
          <c:spPr>
            <a:ln>
              <a:noFill/>
            </a:ln>
          </c:spPr>
        </c:majorGridlines>
        <c:numFmt formatCode="General" sourceLinked="1"/>
        <c:majorTickMark val="none"/>
        <c:minorTickMark val="none"/>
        <c:tickLblPos val="nextTo"/>
        <c:spPr>
          <a:ln>
            <a:noFill/>
          </a:ln>
        </c:spPr>
        <c:txPr>
          <a:bodyPr/>
          <a:lstStyle/>
          <a:p>
            <a:pPr>
              <a:defRPr sz="800">
                <a:solidFill>
                  <a:schemeClr val="bg1"/>
                </a:solidFill>
              </a:defRPr>
            </a:pPr>
            <a:endParaRPr lang="en-US"/>
          </a:p>
        </c:txPr>
        <c:crossAx val="114361088"/>
        <c:crosses val="max"/>
        <c:crossBetween val="between"/>
      </c:valAx>
      <c:catAx>
        <c:axId val="114361088"/>
        <c:scaling>
          <c:orientation val="minMax"/>
        </c:scaling>
        <c:delete val="0"/>
        <c:axPos val="b"/>
        <c:numFmt formatCode="General" sourceLinked="1"/>
        <c:majorTickMark val="none"/>
        <c:minorTickMark val="none"/>
        <c:tickLblPos val="none"/>
        <c:crossAx val="38325248"/>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6.5085301837270335E-2"/>
          <c:y val="1.5523932729624839E-2"/>
          <c:w val="0.86844050743657042"/>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47699392960756"/>
          <c:y val="0.11271092589259291"/>
          <c:w val="0.51831248244067085"/>
          <c:h val="0.86021688261369622"/>
        </c:manualLayout>
      </c:layout>
      <c:barChart>
        <c:barDir val="bar"/>
        <c:grouping val="clustered"/>
        <c:varyColors val="0"/>
        <c:ser>
          <c:idx val="0"/>
          <c:order val="0"/>
          <c:tx>
            <c:strRef>
              <c:f>Sheet1!$B$1</c:f>
              <c:strCache>
                <c:ptCount val="1"/>
                <c:pt idx="0">
                  <c:v>Workers</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Sheet1!$B$2:$B$7</c:f>
              <c:numCache>
                <c:formatCode>0%</c:formatCode>
                <c:ptCount val="6"/>
                <c:pt idx="0">
                  <c:v>0.08</c:v>
                </c:pt>
                <c:pt idx="1">
                  <c:v>0.3</c:v>
                </c:pt>
                <c:pt idx="2">
                  <c:v>0.21</c:v>
                </c:pt>
                <c:pt idx="3">
                  <c:v>0.38</c:v>
                </c:pt>
                <c:pt idx="4">
                  <c:v>0.01</c:v>
                </c:pt>
                <c:pt idx="5">
                  <c:v>0.02</c:v>
                </c:pt>
              </c:numCache>
            </c:numRef>
          </c:val>
        </c:ser>
        <c:ser>
          <c:idx val="1"/>
          <c:order val="1"/>
          <c:tx>
            <c:strRef>
              <c:f>Sheet1!$C$1</c:f>
              <c:strCache>
                <c:ptCount val="1"/>
                <c:pt idx="0">
                  <c:v>Retirees</c:v>
                </c:pt>
              </c:strCache>
            </c:strRef>
          </c:tx>
          <c:spPr>
            <a:solidFill>
              <a:schemeClr val="tx2">
                <a:lumMod val="40000"/>
                <a:lumOff val="6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Very interested</c:v>
                </c:pt>
                <c:pt idx="1">
                  <c:v>Somewhat interested</c:v>
                </c:pt>
                <c:pt idx="2">
                  <c:v>Not too interested</c:v>
                </c:pt>
                <c:pt idx="3">
                  <c:v>Not at all interested</c:v>
                </c:pt>
                <c:pt idx="4">
                  <c:v>Already have this product</c:v>
                </c:pt>
                <c:pt idx="5">
                  <c:v>Don't know/Refused</c:v>
                </c:pt>
              </c:strCache>
            </c:strRef>
          </c:cat>
          <c:val>
            <c:numRef>
              <c:f>Sheet1!$C$2:$C$7</c:f>
              <c:numCache>
                <c:formatCode>0%</c:formatCode>
                <c:ptCount val="6"/>
                <c:pt idx="0">
                  <c:v>0.02</c:v>
                </c:pt>
                <c:pt idx="1">
                  <c:v>0.08</c:v>
                </c:pt>
                <c:pt idx="2">
                  <c:v>0.15</c:v>
                </c:pt>
                <c:pt idx="3">
                  <c:v>0.7</c:v>
                </c:pt>
                <c:pt idx="4">
                  <c:v>0.02</c:v>
                </c:pt>
                <c:pt idx="5">
                  <c:v>0.03</c:v>
                </c:pt>
              </c:numCache>
            </c:numRef>
          </c:val>
        </c:ser>
        <c:dLbls>
          <c:showLegendKey val="0"/>
          <c:showVal val="0"/>
          <c:showCatName val="0"/>
          <c:showSerName val="0"/>
          <c:showPercent val="0"/>
          <c:showBubbleSize val="0"/>
        </c:dLbls>
        <c:gapWidth val="50"/>
        <c:axId val="136673920"/>
        <c:axId val="136696192"/>
      </c:barChart>
      <c:catAx>
        <c:axId val="136673920"/>
        <c:scaling>
          <c:orientation val="maxMin"/>
        </c:scaling>
        <c:delete val="0"/>
        <c:axPos val="l"/>
        <c:numFmt formatCode="0%" sourceLinked="1"/>
        <c:majorTickMark val="none"/>
        <c:minorTickMark val="none"/>
        <c:tickLblPos val="nextTo"/>
        <c:txPr>
          <a:bodyPr/>
          <a:lstStyle/>
          <a:p>
            <a:pPr algn="r">
              <a:defRPr sz="1600"/>
            </a:pPr>
            <a:endParaRPr lang="en-US"/>
          </a:p>
        </c:txPr>
        <c:crossAx val="136696192"/>
        <c:crosses val="autoZero"/>
        <c:auto val="1"/>
        <c:lblAlgn val="ctr"/>
        <c:lblOffset val="100"/>
        <c:noMultiLvlLbl val="0"/>
      </c:catAx>
      <c:valAx>
        <c:axId val="136696192"/>
        <c:scaling>
          <c:orientation val="minMax"/>
        </c:scaling>
        <c:delete val="1"/>
        <c:axPos val="t"/>
        <c:numFmt formatCode="0%" sourceLinked="1"/>
        <c:majorTickMark val="out"/>
        <c:minorTickMark val="none"/>
        <c:tickLblPos val="nextTo"/>
        <c:crossAx val="136673920"/>
        <c:crosses val="autoZero"/>
        <c:crossBetween val="between"/>
      </c:valAx>
    </c:plotArea>
    <c:legend>
      <c:legendPos val="r"/>
      <c:layout>
        <c:manualLayout>
          <c:xMode val="edge"/>
          <c:yMode val="edge"/>
          <c:x val="0.82353017729404265"/>
          <c:y val="0.14375350208421681"/>
          <c:w val="0.1278587098227876"/>
          <c:h val="0.163600086643216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15250890583063759"/>
          <c:w val="0.57107651884032551"/>
          <c:h val="0.72646006673154007"/>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2"/>
            <c:bubble3D val="0"/>
            <c:spPr>
              <a:solidFill>
                <a:schemeClr val="bg1">
                  <a:lumMod val="50000"/>
                </a:schemeClr>
              </a:solidFill>
            </c:spPr>
          </c:dPt>
          <c:dLbls>
            <c:dLbl>
              <c:idx val="0"/>
              <c:layout>
                <c:manualLayout>
                  <c:x val="4.3050606683237909E-2"/>
                  <c:y val="4.4614798026218636E-2"/>
                </c:manualLayout>
              </c:layout>
              <c:showLegendKey val="0"/>
              <c:showVal val="1"/>
              <c:showCatName val="1"/>
              <c:showSerName val="0"/>
              <c:showPercent val="0"/>
              <c:showBubbleSize val="0"/>
              <c:separator>
</c:separator>
            </c:dLbl>
            <c:dLbl>
              <c:idx val="1"/>
              <c:layout>
                <c:manualLayout>
                  <c:x val="-1.4247178987965416E-3"/>
                  <c:y val="9.6436436624302443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Sheet1!$A$2:$A$4</c:f>
              <c:strCache>
                <c:ptCount val="3"/>
                <c:pt idx="0">
                  <c:v>Yes</c:v>
                </c:pt>
                <c:pt idx="1">
                  <c:v>No</c:v>
                </c:pt>
                <c:pt idx="2">
                  <c:v>Don't know/Refused</c:v>
                </c:pt>
              </c:strCache>
            </c:strRef>
          </c:cat>
          <c:val>
            <c:numRef>
              <c:f>Sheet1!$B$2:$B$4</c:f>
              <c:numCache>
                <c:formatCode>0%</c:formatCode>
                <c:ptCount val="3"/>
                <c:pt idx="0">
                  <c:v>0.4</c:v>
                </c:pt>
                <c:pt idx="1">
                  <c:v>0.6</c:v>
                </c:pt>
                <c:pt idx="2">
                  <c:v>0.01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Pt>
            <c:idx val="2"/>
            <c:bubble3D val="0"/>
            <c:spPr>
              <a:solidFill>
                <a:schemeClr val="bg1">
                  <a:lumMod val="50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Sheet1!$A$2:$A$4</c:f>
              <c:strCache>
                <c:ptCount val="3"/>
                <c:pt idx="0">
                  <c:v>Yes</c:v>
                </c:pt>
                <c:pt idx="1">
                  <c:v>No</c:v>
                </c:pt>
                <c:pt idx="2">
                  <c:v>Don't know</c:v>
                </c:pt>
              </c:strCache>
            </c:strRef>
          </c:cat>
          <c:val>
            <c:numRef>
              <c:f>Sheet1!$B$2:$B$4</c:f>
              <c:numCache>
                <c:formatCode>0%</c:formatCode>
                <c:ptCount val="3"/>
                <c:pt idx="0">
                  <c:v>0.41</c:v>
                </c:pt>
                <c:pt idx="1">
                  <c:v>0.57999999999999996</c:v>
                </c:pt>
                <c:pt idx="2">
                  <c:v>0.02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02532839604241"/>
          <c:y val="3.1830139610592306E-2"/>
          <c:w val="0.22882888379156294"/>
          <c:h val="0.9363397207788154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txPr>
              <a:bodyPr/>
              <a:lstStyle/>
              <a:p>
                <a:pPr>
                  <a:defRPr sz="1800" b="0"/>
                </a:pPr>
                <a:endParaRPr lang="en-US"/>
              </a:p>
            </c:txPr>
            <c:showLegendKey val="0"/>
            <c:showVal val="1"/>
            <c:showCatName val="0"/>
            <c:showSerName val="0"/>
            <c:showPercent val="0"/>
            <c:showBubbleSize val="0"/>
            <c:showLeaderLines val="0"/>
          </c:dLbls>
          <c:cat>
            <c:strRef>
              <c:f>Sheet1!$A$2:$A$11</c:f>
              <c:strCache>
                <c:ptCount val="10"/>
                <c:pt idx="0">
                  <c:v>Don't know/Refused</c:v>
                </c:pt>
                <c:pt idx="1">
                  <c:v>Other</c:v>
                </c:pt>
                <c:pt idx="2">
                  <c:v>Increased contributions/amount investing</c:v>
                </c:pt>
                <c:pt idx="3">
                  <c:v>Bought/sold property</c:v>
                </c:pt>
                <c:pt idx="4">
                  <c:v>Started IRA/401k</c:v>
                </c:pt>
                <c:pt idx="5">
                  <c:v>Moved to less conservative investments</c:v>
                </c:pt>
                <c:pt idx="6">
                  <c:v>Changed company/advisor handling investment</c:v>
                </c:pt>
                <c:pt idx="7">
                  <c:v>Changed the type of funds I was investing</c:v>
                </c:pt>
                <c:pt idx="8">
                  <c:v>Moved to income producing investments</c:v>
                </c:pt>
                <c:pt idx="9">
                  <c:v>Moved to more conservative investments</c:v>
                </c:pt>
              </c:strCache>
            </c:strRef>
          </c:cat>
          <c:val>
            <c:numRef>
              <c:f>Sheet1!$B$2:$B$11</c:f>
              <c:numCache>
                <c:formatCode>0%</c:formatCode>
                <c:ptCount val="10"/>
                <c:pt idx="0">
                  <c:v>0.09</c:v>
                </c:pt>
                <c:pt idx="1">
                  <c:v>7.0000000000000007E-2</c:v>
                </c:pt>
                <c:pt idx="2">
                  <c:v>0.03</c:v>
                </c:pt>
                <c:pt idx="3">
                  <c:v>0.04</c:v>
                </c:pt>
                <c:pt idx="4">
                  <c:v>0.04</c:v>
                </c:pt>
                <c:pt idx="5">
                  <c:v>7.0000000000000007E-2</c:v>
                </c:pt>
                <c:pt idx="6">
                  <c:v>0.09</c:v>
                </c:pt>
                <c:pt idx="7">
                  <c:v>0.09</c:v>
                </c:pt>
                <c:pt idx="8">
                  <c:v>0.16</c:v>
                </c:pt>
                <c:pt idx="9">
                  <c:v>0.5</c:v>
                </c:pt>
              </c:numCache>
            </c:numRef>
          </c:val>
        </c:ser>
        <c:dLbls>
          <c:showLegendKey val="0"/>
          <c:showVal val="0"/>
          <c:showCatName val="0"/>
          <c:showSerName val="0"/>
          <c:showPercent val="0"/>
          <c:showBubbleSize val="0"/>
        </c:dLbls>
        <c:gapWidth val="50"/>
        <c:axId val="137135232"/>
        <c:axId val="137136768"/>
      </c:barChart>
      <c:catAx>
        <c:axId val="137135232"/>
        <c:scaling>
          <c:orientation val="minMax"/>
        </c:scaling>
        <c:delete val="0"/>
        <c:axPos val="l"/>
        <c:numFmt formatCode="General" sourceLinked="1"/>
        <c:majorTickMark val="none"/>
        <c:minorTickMark val="none"/>
        <c:tickLblPos val="nextTo"/>
        <c:txPr>
          <a:bodyPr/>
          <a:lstStyle/>
          <a:p>
            <a:pPr algn="r">
              <a:defRPr lang="en-US" sz="1300" b="0" i="0" u="none" strike="noStrike" kern="1200" baseline="0">
                <a:solidFill>
                  <a:prstClr val="black"/>
                </a:solidFill>
                <a:latin typeface="+mn-lt"/>
                <a:ea typeface="+mn-ea"/>
                <a:cs typeface="+mn-cs"/>
              </a:defRPr>
            </a:pPr>
            <a:endParaRPr lang="en-US"/>
          </a:p>
        </c:txPr>
        <c:crossAx val="137136768"/>
        <c:crosses val="autoZero"/>
        <c:auto val="1"/>
        <c:lblAlgn val="ctr"/>
        <c:lblOffset val="100"/>
        <c:noMultiLvlLbl val="0"/>
      </c:catAx>
      <c:valAx>
        <c:axId val="137136768"/>
        <c:scaling>
          <c:orientation val="minMax"/>
        </c:scaling>
        <c:delete val="1"/>
        <c:axPos val="b"/>
        <c:numFmt formatCode="0%" sourceLinked="1"/>
        <c:majorTickMark val="out"/>
        <c:minorTickMark val="none"/>
        <c:tickLblPos val="nextTo"/>
        <c:crossAx val="137135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378"/>
          <c:y val="3.4375000000000003E-2"/>
          <c:w val="0.44893334952348041"/>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Much higher</c:v>
                </c:pt>
                <c:pt idx="1">
                  <c:v>Somewhat higher</c:v>
                </c:pt>
                <c:pt idx="2">
                  <c:v>About the same</c:v>
                </c:pt>
                <c:pt idx="3">
                  <c:v>Somewhat lower</c:v>
                </c:pt>
                <c:pt idx="4">
                  <c:v>Much lower</c:v>
                </c:pt>
                <c:pt idx="5">
                  <c:v>Don't Know / Refused</c:v>
                </c:pt>
              </c:strCache>
            </c:strRef>
          </c:cat>
          <c:val>
            <c:numRef>
              <c:f>Sheet1!$B$2:$B$7</c:f>
              <c:numCache>
                <c:formatCode>0%</c:formatCode>
                <c:ptCount val="6"/>
                <c:pt idx="0">
                  <c:v>0.16</c:v>
                </c:pt>
                <c:pt idx="1">
                  <c:v>0.21</c:v>
                </c:pt>
                <c:pt idx="2">
                  <c:v>0.35</c:v>
                </c:pt>
                <c:pt idx="3">
                  <c:v>0.14000000000000001</c:v>
                </c:pt>
                <c:pt idx="4">
                  <c:v>0.1</c:v>
                </c:pt>
                <c:pt idx="5">
                  <c:v>0.04</c:v>
                </c:pt>
              </c:numCache>
            </c:numRef>
          </c:val>
        </c:ser>
        <c:dLbls>
          <c:showLegendKey val="0"/>
          <c:showVal val="0"/>
          <c:showCatName val="0"/>
          <c:showSerName val="0"/>
          <c:showPercent val="0"/>
          <c:showBubbleSize val="0"/>
        </c:dLbls>
        <c:gapWidth val="50"/>
        <c:axId val="137169152"/>
        <c:axId val="137228288"/>
      </c:barChart>
      <c:catAx>
        <c:axId val="137169152"/>
        <c:scaling>
          <c:orientation val="maxMin"/>
        </c:scaling>
        <c:delete val="0"/>
        <c:axPos val="l"/>
        <c:numFmt formatCode="0%" sourceLinked="1"/>
        <c:majorTickMark val="none"/>
        <c:minorTickMark val="none"/>
        <c:tickLblPos val="nextTo"/>
        <c:txPr>
          <a:bodyPr/>
          <a:lstStyle/>
          <a:p>
            <a:pPr algn="r">
              <a:defRPr sz="1600"/>
            </a:pPr>
            <a:endParaRPr lang="en-US"/>
          </a:p>
        </c:txPr>
        <c:crossAx val="137228288"/>
        <c:crosses val="autoZero"/>
        <c:auto val="1"/>
        <c:lblAlgn val="ctr"/>
        <c:lblOffset val="100"/>
        <c:noMultiLvlLbl val="0"/>
      </c:catAx>
      <c:valAx>
        <c:axId val="137228288"/>
        <c:scaling>
          <c:orientation val="minMax"/>
        </c:scaling>
        <c:delete val="1"/>
        <c:axPos val="t"/>
        <c:numFmt formatCode="0%" sourceLinked="1"/>
        <c:majorTickMark val="out"/>
        <c:minorTickMark val="none"/>
        <c:tickLblPos val="nextTo"/>
        <c:crossAx val="137169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39127329244316"/>
          <c:y val="5.9543173448091697E-3"/>
          <c:w val="0.44753672110850601"/>
          <c:h val="0.97027437423980534"/>
        </c:manualLayout>
      </c:layout>
      <c:barChart>
        <c:barDir val="bar"/>
        <c:grouping val="clustered"/>
        <c:varyColors val="0"/>
        <c:ser>
          <c:idx val="0"/>
          <c:order val="0"/>
          <c:tx>
            <c:strRef>
              <c:f>Sheet1!$B$1</c:f>
              <c:strCache>
                <c:ptCount val="1"/>
                <c:pt idx="0">
                  <c:v>Column1</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Sheet1!$A$2:$A$11</c:f>
              <c:strCache>
                <c:ptCount val="10"/>
                <c:pt idx="0">
                  <c:v>Retiree health insurance through previous employer</c:v>
                </c:pt>
                <c:pt idx="1">
                  <c:v>Private pay/no insurance</c:v>
                </c:pt>
                <c:pt idx="2">
                  <c:v>Health insurance through spouse</c:v>
                </c:pt>
                <c:pt idx="3">
                  <c:v>Government health insurance</c:v>
                </c:pt>
                <c:pt idx="4">
                  <c:v>Individually purchased health insurance</c:v>
                </c:pt>
                <c:pt idx="5">
                  <c:v>Disability</c:v>
                </c:pt>
                <c:pt idx="6">
                  <c:v>Company insurance plan/COBRA</c:v>
                </c:pt>
                <c:pt idx="7">
                  <c:v>Medicaid/Welfare</c:v>
                </c:pt>
                <c:pt idx="8">
                  <c:v>Other</c:v>
                </c:pt>
                <c:pt idx="9">
                  <c:v>Don't know/Refused</c:v>
                </c:pt>
              </c:strCache>
            </c:strRef>
          </c:cat>
          <c:val>
            <c:numRef>
              <c:f>Sheet1!$B$2:$B$11</c:f>
              <c:numCache>
                <c:formatCode>0%</c:formatCode>
                <c:ptCount val="10"/>
                <c:pt idx="0">
                  <c:v>0.37</c:v>
                </c:pt>
                <c:pt idx="1">
                  <c:v>0.18</c:v>
                </c:pt>
                <c:pt idx="2">
                  <c:v>0.16</c:v>
                </c:pt>
                <c:pt idx="3">
                  <c:v>0.13</c:v>
                </c:pt>
                <c:pt idx="4">
                  <c:v>0.1</c:v>
                </c:pt>
                <c:pt idx="5">
                  <c:v>0.03</c:v>
                </c:pt>
                <c:pt idx="6">
                  <c:v>0.03</c:v>
                </c:pt>
                <c:pt idx="7">
                  <c:v>0.02</c:v>
                </c:pt>
                <c:pt idx="8">
                  <c:v>0.02</c:v>
                </c:pt>
                <c:pt idx="9">
                  <c:v>0.02</c:v>
                </c:pt>
              </c:numCache>
            </c:numRef>
          </c:val>
        </c:ser>
        <c:dLbls>
          <c:showLegendKey val="0"/>
          <c:showVal val="0"/>
          <c:showCatName val="0"/>
          <c:showSerName val="0"/>
          <c:showPercent val="0"/>
          <c:showBubbleSize val="0"/>
        </c:dLbls>
        <c:gapWidth val="50"/>
        <c:axId val="137255936"/>
        <c:axId val="137278208"/>
      </c:barChart>
      <c:catAx>
        <c:axId val="137255936"/>
        <c:scaling>
          <c:orientation val="maxMin"/>
        </c:scaling>
        <c:delete val="0"/>
        <c:axPos val="l"/>
        <c:numFmt formatCode="0%" sourceLinked="1"/>
        <c:majorTickMark val="none"/>
        <c:minorTickMark val="none"/>
        <c:tickLblPos val="nextTo"/>
        <c:txPr>
          <a:bodyPr/>
          <a:lstStyle/>
          <a:p>
            <a:pPr algn="r">
              <a:defRPr sz="1600"/>
            </a:pPr>
            <a:endParaRPr lang="en-US"/>
          </a:p>
        </c:txPr>
        <c:crossAx val="137278208"/>
        <c:crosses val="autoZero"/>
        <c:auto val="1"/>
        <c:lblAlgn val="ctr"/>
        <c:lblOffset val="100"/>
        <c:noMultiLvlLbl val="0"/>
      </c:catAx>
      <c:valAx>
        <c:axId val="137278208"/>
        <c:scaling>
          <c:orientation val="minMax"/>
        </c:scaling>
        <c:delete val="1"/>
        <c:axPos val="t"/>
        <c:numFmt formatCode="0%" sourceLinked="1"/>
        <c:majorTickMark val="out"/>
        <c:minorTickMark val="none"/>
        <c:tickLblPos val="nextTo"/>
        <c:crossAx val="137255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31055192833993"/>
          <c:y val="3.0268867851682545E-3"/>
          <c:w val="0.5121994626116575"/>
          <c:h val="0.97027437423980534"/>
        </c:manualLayout>
      </c:layout>
      <c:barChart>
        <c:barDir val="bar"/>
        <c:grouping val="clustered"/>
        <c:varyColors val="0"/>
        <c:ser>
          <c:idx val="0"/>
          <c:order val="0"/>
          <c:tx>
            <c:strRef>
              <c:f>Sheet1!$B$1</c:f>
              <c:strCache>
                <c:ptCount val="1"/>
                <c:pt idx="0">
                  <c:v>Yes</c:v>
                </c:pt>
              </c:strCache>
            </c:strRef>
          </c:tx>
          <c:spPr>
            <a:solidFill>
              <a:schemeClr val="tx2">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Day-to-day expenses</c:v>
                </c:pt>
                <c:pt idx="1">
                  <c:v>Major expenses, such as the purchase of a car, major appliance, or new roof for your home</c:v>
                </c:pt>
                <c:pt idx="2">
                  <c:v>Health expenses</c:v>
                </c:pt>
                <c:pt idx="3">
                  <c:v>Travel</c:v>
                </c:pt>
                <c:pt idx="4">
                  <c:v>Something else</c:v>
                </c:pt>
              </c:strCache>
            </c:strRef>
          </c:cat>
          <c:val>
            <c:numRef>
              <c:f>Sheet1!$B$2:$B$6</c:f>
              <c:numCache>
                <c:formatCode>0%</c:formatCode>
                <c:ptCount val="5"/>
                <c:pt idx="0">
                  <c:v>0.24</c:v>
                </c:pt>
                <c:pt idx="1">
                  <c:v>0.23</c:v>
                </c:pt>
                <c:pt idx="2">
                  <c:v>0.16</c:v>
                </c:pt>
                <c:pt idx="3">
                  <c:v>0.13</c:v>
                </c:pt>
                <c:pt idx="4">
                  <c:v>0.19</c:v>
                </c:pt>
              </c:numCache>
            </c:numRef>
          </c:val>
        </c:ser>
        <c:dLbls>
          <c:showLegendKey val="0"/>
          <c:showVal val="0"/>
          <c:showCatName val="0"/>
          <c:showSerName val="0"/>
          <c:showPercent val="0"/>
          <c:showBubbleSize val="0"/>
        </c:dLbls>
        <c:gapWidth val="50"/>
        <c:axId val="136920448"/>
        <c:axId val="136963200"/>
      </c:barChart>
      <c:catAx>
        <c:axId val="136920448"/>
        <c:scaling>
          <c:orientation val="maxMin"/>
        </c:scaling>
        <c:delete val="0"/>
        <c:axPos val="l"/>
        <c:numFmt formatCode="0%" sourceLinked="1"/>
        <c:majorTickMark val="none"/>
        <c:minorTickMark val="none"/>
        <c:tickLblPos val="nextTo"/>
        <c:txPr>
          <a:bodyPr/>
          <a:lstStyle/>
          <a:p>
            <a:pPr algn="r">
              <a:defRPr sz="1600"/>
            </a:pPr>
            <a:endParaRPr lang="en-US"/>
          </a:p>
        </c:txPr>
        <c:crossAx val="136963200"/>
        <c:crosses val="autoZero"/>
        <c:auto val="1"/>
        <c:lblAlgn val="ctr"/>
        <c:lblOffset val="100"/>
        <c:noMultiLvlLbl val="0"/>
      </c:catAx>
      <c:valAx>
        <c:axId val="136963200"/>
        <c:scaling>
          <c:orientation val="minMax"/>
        </c:scaling>
        <c:delete val="1"/>
        <c:axPos val="t"/>
        <c:numFmt formatCode="0%" sourceLinked="1"/>
        <c:majorTickMark val="out"/>
        <c:minorTickMark val="none"/>
        <c:tickLblPos val="nextTo"/>
        <c:crossAx val="136920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1600863059378"/>
          <c:y val="3.4375000000000003E-2"/>
          <c:w val="0.44893334952348041"/>
          <c:h val="0.93125000000000002"/>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Sheet1!$A$2:$A$7</c:f>
              <c:strCache>
                <c:ptCount val="6"/>
                <c:pt idx="0">
                  <c:v>Much lower</c:v>
                </c:pt>
                <c:pt idx="1">
                  <c:v>Somewhat lower</c:v>
                </c:pt>
                <c:pt idx="2">
                  <c:v>About the same</c:v>
                </c:pt>
                <c:pt idx="3">
                  <c:v>Somewhat higher</c:v>
                </c:pt>
                <c:pt idx="4">
                  <c:v>Much higher</c:v>
                </c:pt>
                <c:pt idx="5">
                  <c:v>Don't Know /Refused</c:v>
                </c:pt>
              </c:strCache>
            </c:strRef>
          </c:cat>
          <c:val>
            <c:numRef>
              <c:f>Sheet1!$B$2:$B$7</c:f>
              <c:numCache>
                <c:formatCode>0%</c:formatCode>
                <c:ptCount val="6"/>
                <c:pt idx="0">
                  <c:v>0.2</c:v>
                </c:pt>
                <c:pt idx="1">
                  <c:v>0.16</c:v>
                </c:pt>
                <c:pt idx="2">
                  <c:v>0.39</c:v>
                </c:pt>
                <c:pt idx="3">
                  <c:v>0.14000000000000001</c:v>
                </c:pt>
                <c:pt idx="4">
                  <c:v>0.06</c:v>
                </c:pt>
                <c:pt idx="5">
                  <c:v>0.05</c:v>
                </c:pt>
              </c:numCache>
            </c:numRef>
          </c:val>
        </c:ser>
        <c:dLbls>
          <c:showLegendKey val="0"/>
          <c:showVal val="0"/>
          <c:showCatName val="0"/>
          <c:showSerName val="0"/>
          <c:showPercent val="0"/>
          <c:showBubbleSize val="0"/>
        </c:dLbls>
        <c:gapWidth val="50"/>
        <c:axId val="137019392"/>
        <c:axId val="137020928"/>
      </c:barChart>
      <c:catAx>
        <c:axId val="137019392"/>
        <c:scaling>
          <c:orientation val="maxMin"/>
        </c:scaling>
        <c:delete val="0"/>
        <c:axPos val="l"/>
        <c:numFmt formatCode="0%" sourceLinked="1"/>
        <c:majorTickMark val="none"/>
        <c:minorTickMark val="none"/>
        <c:tickLblPos val="nextTo"/>
        <c:txPr>
          <a:bodyPr/>
          <a:lstStyle/>
          <a:p>
            <a:pPr algn="r">
              <a:defRPr sz="1600"/>
            </a:pPr>
            <a:endParaRPr lang="en-US"/>
          </a:p>
        </c:txPr>
        <c:crossAx val="137020928"/>
        <c:crosses val="autoZero"/>
        <c:auto val="1"/>
        <c:lblAlgn val="ctr"/>
        <c:lblOffset val="100"/>
        <c:noMultiLvlLbl val="0"/>
      </c:catAx>
      <c:valAx>
        <c:axId val="137020928"/>
        <c:scaling>
          <c:orientation val="minMax"/>
        </c:scaling>
        <c:delete val="1"/>
        <c:axPos val="t"/>
        <c:numFmt formatCode="0%" sourceLinked="1"/>
        <c:majorTickMark val="out"/>
        <c:minorTickMark val="none"/>
        <c:tickLblPos val="nextTo"/>
        <c:crossAx val="137019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265631436524063"/>
          <c:y val="6.7567544298435547E-2"/>
          <c:w val="0.29561957909542158"/>
          <c:h val="0.88537099105723038"/>
        </c:manualLayout>
      </c:layout>
      <c:barChart>
        <c:barDir val="bar"/>
        <c:grouping val="clustered"/>
        <c:varyColors val="0"/>
        <c:ser>
          <c:idx val="0"/>
          <c:order val="0"/>
          <c:tx>
            <c:strRef>
              <c:f>Sheet1!$B$1</c:f>
              <c:strCache>
                <c:ptCount val="1"/>
                <c:pt idx="0">
                  <c:v>Higher than Expected (n=221)</c:v>
                </c:pt>
              </c:strCache>
            </c:strRef>
          </c:tx>
          <c:spPr>
            <a:solidFill>
              <a:schemeClr val="accent1">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Your savings and investments have performed better than expected</c:v>
                </c:pt>
                <c:pt idx="1">
                  <c:v>You have been able to add to your savings and investments</c:v>
                </c:pt>
                <c:pt idx="2">
                  <c:v>You have withdrawn less than expected from savings and investments</c:v>
                </c:pt>
                <c:pt idx="3">
                  <c:v>You paid off debt or a mortgage</c:v>
                </c:pt>
                <c:pt idx="4">
                  <c:v>Income improved</c:v>
                </c:pt>
                <c:pt idx="5">
                  <c:v>All of the above</c:v>
                </c:pt>
                <c:pt idx="6">
                  <c:v>Something else</c:v>
                </c:pt>
                <c:pt idx="7">
                  <c:v>Don't know/Refused</c:v>
                </c:pt>
              </c:strCache>
            </c:strRef>
          </c:cat>
          <c:val>
            <c:numRef>
              <c:f>Sheet1!$B$2:$B$9</c:f>
              <c:numCache>
                <c:formatCode>0%</c:formatCode>
                <c:ptCount val="8"/>
                <c:pt idx="0">
                  <c:v>0.34</c:v>
                </c:pt>
                <c:pt idx="1">
                  <c:v>0.2</c:v>
                </c:pt>
                <c:pt idx="2">
                  <c:v>0.14000000000000001</c:v>
                </c:pt>
                <c:pt idx="3">
                  <c:v>0.12</c:v>
                </c:pt>
                <c:pt idx="4">
                  <c:v>0.05</c:v>
                </c:pt>
                <c:pt idx="5">
                  <c:v>0.01</c:v>
                </c:pt>
                <c:pt idx="6">
                  <c:v>0.05</c:v>
                </c:pt>
                <c:pt idx="7">
                  <c:v>0.1</c:v>
                </c:pt>
              </c:numCache>
            </c:numRef>
          </c:val>
        </c:ser>
        <c:dLbls>
          <c:showLegendKey val="0"/>
          <c:showVal val="0"/>
          <c:showCatName val="0"/>
          <c:showSerName val="0"/>
          <c:showPercent val="0"/>
          <c:showBubbleSize val="0"/>
        </c:dLbls>
        <c:gapWidth val="50"/>
        <c:axId val="137634176"/>
        <c:axId val="137635712"/>
      </c:barChart>
      <c:catAx>
        <c:axId val="137634176"/>
        <c:scaling>
          <c:orientation val="maxMin"/>
        </c:scaling>
        <c:delete val="0"/>
        <c:axPos val="l"/>
        <c:numFmt formatCode="0%" sourceLinked="1"/>
        <c:majorTickMark val="none"/>
        <c:minorTickMark val="none"/>
        <c:tickLblPos val="nextTo"/>
        <c:txPr>
          <a:bodyPr/>
          <a:lstStyle/>
          <a:p>
            <a:pPr algn="r">
              <a:defRPr lang="en-US" sz="1300" b="0" i="0" u="none" strike="noStrike" kern="1200" baseline="0">
                <a:solidFill>
                  <a:prstClr val="black"/>
                </a:solidFill>
                <a:latin typeface="+mn-lt"/>
                <a:ea typeface="+mn-ea"/>
                <a:cs typeface="+mn-cs"/>
              </a:defRPr>
            </a:pPr>
            <a:endParaRPr lang="en-US"/>
          </a:p>
        </c:txPr>
        <c:crossAx val="137635712"/>
        <c:crosses val="autoZero"/>
        <c:auto val="1"/>
        <c:lblAlgn val="ctr"/>
        <c:lblOffset val="100"/>
        <c:noMultiLvlLbl val="0"/>
      </c:catAx>
      <c:valAx>
        <c:axId val="137635712"/>
        <c:scaling>
          <c:orientation val="minMax"/>
        </c:scaling>
        <c:delete val="1"/>
        <c:axPos val="t"/>
        <c:numFmt formatCode="0%" sourceLinked="1"/>
        <c:majorTickMark val="out"/>
        <c:minorTickMark val="none"/>
        <c:tickLblPos val="nextTo"/>
        <c:crossAx val="137634176"/>
        <c:crosses val="autoZero"/>
        <c:crossBetween val="between"/>
      </c:valAx>
    </c:plotArea>
    <c:legend>
      <c:legendPos val="t"/>
      <c:layout>
        <c:manualLayout>
          <c:xMode val="edge"/>
          <c:yMode val="edge"/>
          <c:x val="0.34553548466386125"/>
          <c:y val="0"/>
          <c:w val="0.50572405756830496"/>
          <c:h val="6.264996810151038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523645359544497"/>
          <c:y val="8.3968791998601799E-2"/>
          <c:w val="0.30518952306890079"/>
          <c:h val="0.88537099105723038"/>
        </c:manualLayout>
      </c:layout>
      <c:barChart>
        <c:barDir val="bar"/>
        <c:grouping val="clustered"/>
        <c:varyColors val="0"/>
        <c:ser>
          <c:idx val="0"/>
          <c:order val="0"/>
          <c:tx>
            <c:strRef>
              <c:f>Sheet1!$B$1</c:f>
              <c:strCache>
                <c:ptCount val="1"/>
                <c:pt idx="0">
                  <c:v>Lower than Expected (n=341)</c:v>
                </c:pt>
              </c:strCache>
            </c:strRef>
          </c:tx>
          <c:spPr>
            <a:solidFill>
              <a:schemeClr val="accent1">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Sheet1!$A$2:$A$10</c:f>
              <c:strCache>
                <c:ptCount val="8"/>
                <c:pt idx="0">
                  <c:v>You have been unable to add to your savings and investments</c:v>
                </c:pt>
                <c:pt idx="1">
                  <c:v>You have withdrawn more than expected from savings and investments</c:v>
                </c:pt>
                <c:pt idx="2">
                  <c:v>Your savings and investments have performed worse than expected</c:v>
                </c:pt>
                <c:pt idx="3">
                  <c:v>You paid off debt or a mortgage</c:v>
                </c:pt>
                <c:pt idx="4">
                  <c:v>Don't have savings, savings depleted</c:v>
                </c:pt>
                <c:pt idx="5">
                  <c:v>Healthcare costs, got sick, became disabled</c:v>
                </c:pt>
                <c:pt idx="6">
                  <c:v>Something else</c:v>
                </c:pt>
                <c:pt idx="7">
                  <c:v>Don't know/Refused</c:v>
                </c:pt>
              </c:strCache>
            </c:strRef>
          </c:cat>
          <c:val>
            <c:numRef>
              <c:f>Sheet1!$B$2:$B$10</c:f>
              <c:numCache>
                <c:formatCode>0%</c:formatCode>
                <c:ptCount val="8"/>
                <c:pt idx="0">
                  <c:v>0.27</c:v>
                </c:pt>
                <c:pt idx="1">
                  <c:v>0.19</c:v>
                </c:pt>
                <c:pt idx="2">
                  <c:v>0.12</c:v>
                </c:pt>
                <c:pt idx="3">
                  <c:v>0.12</c:v>
                </c:pt>
                <c:pt idx="4">
                  <c:v>7.0000000000000007E-2</c:v>
                </c:pt>
                <c:pt idx="5">
                  <c:v>0.06</c:v>
                </c:pt>
                <c:pt idx="6">
                  <c:v>0.04</c:v>
                </c:pt>
                <c:pt idx="7">
                  <c:v>0.11</c:v>
                </c:pt>
              </c:numCache>
            </c:numRef>
          </c:val>
        </c:ser>
        <c:dLbls>
          <c:showLegendKey val="0"/>
          <c:showVal val="0"/>
          <c:showCatName val="0"/>
          <c:showSerName val="0"/>
          <c:showPercent val="0"/>
          <c:showBubbleSize val="0"/>
        </c:dLbls>
        <c:gapWidth val="50"/>
        <c:axId val="137668480"/>
        <c:axId val="137670016"/>
      </c:barChart>
      <c:catAx>
        <c:axId val="137668480"/>
        <c:scaling>
          <c:orientation val="maxMin"/>
        </c:scaling>
        <c:delete val="0"/>
        <c:axPos val="l"/>
        <c:numFmt formatCode="0%" sourceLinked="1"/>
        <c:majorTickMark val="none"/>
        <c:minorTickMark val="none"/>
        <c:tickLblPos val="nextTo"/>
        <c:txPr>
          <a:bodyPr/>
          <a:lstStyle/>
          <a:p>
            <a:pPr algn="r">
              <a:defRPr lang="en-US" sz="1300" b="0" i="0" u="none" strike="noStrike" kern="1200" baseline="0">
                <a:solidFill>
                  <a:prstClr val="black"/>
                </a:solidFill>
                <a:latin typeface="+mn-lt"/>
                <a:ea typeface="+mn-ea"/>
                <a:cs typeface="+mn-cs"/>
              </a:defRPr>
            </a:pPr>
            <a:endParaRPr lang="en-US"/>
          </a:p>
        </c:txPr>
        <c:crossAx val="137670016"/>
        <c:crosses val="autoZero"/>
        <c:auto val="1"/>
        <c:lblAlgn val="ctr"/>
        <c:lblOffset val="100"/>
        <c:noMultiLvlLbl val="0"/>
      </c:catAx>
      <c:valAx>
        <c:axId val="137670016"/>
        <c:scaling>
          <c:orientation val="minMax"/>
        </c:scaling>
        <c:delete val="1"/>
        <c:axPos val="t"/>
        <c:numFmt formatCode="0%" sourceLinked="1"/>
        <c:majorTickMark val="out"/>
        <c:minorTickMark val="none"/>
        <c:tickLblPos val="nextTo"/>
        <c:crossAx val="137668480"/>
        <c:crosses val="autoZero"/>
        <c:crossBetween val="between"/>
      </c:valAx>
    </c:plotArea>
    <c:legend>
      <c:legendPos val="t"/>
      <c:layout>
        <c:manualLayout>
          <c:xMode val="edge"/>
          <c:yMode val="edge"/>
          <c:x val="0.28041914941692275"/>
          <c:y val="0"/>
          <c:w val="0.44312614545972739"/>
          <c:h val="6.264996810151038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Sheet1!$B$1</c:f>
              <c:strCache>
                <c:ptCount val="1"/>
                <c:pt idx="0">
                  <c:v>Very Confident</c:v>
                </c:pt>
              </c:strCache>
            </c:strRef>
          </c:tx>
          <c:spPr>
            <a:solidFill>
              <a:schemeClr val="accent1">
                <a:lumMod val="50000"/>
              </a:schemeClr>
            </a:solidFill>
            <a:ln>
              <a:solidFill>
                <a:schemeClr val="accent1">
                  <a:lumMod val="5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Sheet1!$B$2:$B$17</c:f>
              <c:numCache>
                <c:formatCode>0%</c:formatCode>
                <c:ptCount val="16"/>
                <c:pt idx="0">
                  <c:v>0.19</c:v>
                </c:pt>
                <c:pt idx="1">
                  <c:v>0.26</c:v>
                </c:pt>
                <c:pt idx="2">
                  <c:v>0.22</c:v>
                </c:pt>
                <c:pt idx="3">
                  <c:v>0.21</c:v>
                </c:pt>
                <c:pt idx="4">
                  <c:v>0.3</c:v>
                </c:pt>
                <c:pt idx="5">
                  <c:v>0.23</c:v>
                </c:pt>
                <c:pt idx="6">
                  <c:v>0.22</c:v>
                </c:pt>
                <c:pt idx="7">
                  <c:v>0.27</c:v>
                </c:pt>
                <c:pt idx="8">
                  <c:v>0.24</c:v>
                </c:pt>
                <c:pt idx="9">
                  <c:v>0.15</c:v>
                </c:pt>
                <c:pt idx="10">
                  <c:v>0.13</c:v>
                </c:pt>
                <c:pt idx="11">
                  <c:v>0.16</c:v>
                </c:pt>
                <c:pt idx="12">
                  <c:v>0.18</c:v>
                </c:pt>
                <c:pt idx="13">
                  <c:v>0.16</c:v>
                </c:pt>
                <c:pt idx="14">
                  <c:v>0.2</c:v>
                </c:pt>
                <c:pt idx="15">
                  <c:v>0.25</c:v>
                </c:pt>
              </c:numCache>
            </c:numRef>
          </c:val>
        </c:ser>
        <c:ser>
          <c:idx val="1"/>
          <c:order val="1"/>
          <c:tx>
            <c:strRef>
              <c:f>Sheet1!$C$1</c:f>
              <c:strCache>
                <c:ptCount val="1"/>
                <c:pt idx="0">
                  <c:v>Somewhat Confident</c:v>
                </c:pt>
              </c:strCache>
            </c:strRef>
          </c:tx>
          <c:spPr>
            <a:solidFill>
              <a:schemeClr val="accent1">
                <a:lumMod val="75000"/>
              </a:schemeClr>
            </a:solidFill>
            <a:ln>
              <a:solidFill>
                <a:schemeClr val="accent1">
                  <a:lumMod val="75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Sheet1!$C$2:$C$17</c:f>
              <c:numCache>
                <c:formatCode>0%</c:formatCode>
                <c:ptCount val="16"/>
                <c:pt idx="0">
                  <c:v>0.28999999999999998</c:v>
                </c:pt>
                <c:pt idx="1">
                  <c:v>0.27</c:v>
                </c:pt>
                <c:pt idx="2">
                  <c:v>0.3</c:v>
                </c:pt>
                <c:pt idx="3">
                  <c:v>0.31</c:v>
                </c:pt>
                <c:pt idx="4">
                  <c:v>0.23</c:v>
                </c:pt>
                <c:pt idx="5">
                  <c:v>0.3</c:v>
                </c:pt>
                <c:pt idx="6">
                  <c:v>0.33</c:v>
                </c:pt>
                <c:pt idx="7">
                  <c:v>0.33</c:v>
                </c:pt>
                <c:pt idx="8">
                  <c:v>0.24</c:v>
                </c:pt>
                <c:pt idx="9">
                  <c:v>0.28999999999999998</c:v>
                </c:pt>
                <c:pt idx="10">
                  <c:v>0.3</c:v>
                </c:pt>
                <c:pt idx="11">
                  <c:v>0.33</c:v>
                </c:pt>
                <c:pt idx="12">
                  <c:v>0.3</c:v>
                </c:pt>
                <c:pt idx="13">
                  <c:v>0.28000000000000003</c:v>
                </c:pt>
                <c:pt idx="14">
                  <c:v>0.31</c:v>
                </c:pt>
                <c:pt idx="15">
                  <c:v>0.34</c:v>
                </c:pt>
              </c:numCache>
            </c:numRef>
          </c:val>
        </c:ser>
        <c:ser>
          <c:idx val="2"/>
          <c:order val="2"/>
          <c:tx>
            <c:strRef>
              <c:f>Sheet1!$D$1</c:f>
              <c:strCache>
                <c:ptCount val="1"/>
                <c:pt idx="0">
                  <c:v>Not Too Confident</c:v>
                </c:pt>
              </c:strCache>
            </c:strRef>
          </c:tx>
          <c:spPr>
            <a:solidFill>
              <a:schemeClr val="accent1">
                <a:lumMod val="60000"/>
                <a:lumOff val="40000"/>
              </a:schemeClr>
            </a:solidFill>
            <a:ln>
              <a:solidFill>
                <a:schemeClr val="accent1">
                  <a:lumMod val="60000"/>
                  <a:lumOff val="4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Sheet1!$D$2:$D$17</c:f>
              <c:numCache>
                <c:formatCode>0%</c:formatCode>
                <c:ptCount val="16"/>
                <c:pt idx="0">
                  <c:v>0.24</c:v>
                </c:pt>
                <c:pt idx="1">
                  <c:v>0.18</c:v>
                </c:pt>
                <c:pt idx="2">
                  <c:v>0.23</c:v>
                </c:pt>
                <c:pt idx="3">
                  <c:v>0.17</c:v>
                </c:pt>
                <c:pt idx="4">
                  <c:v>0.18</c:v>
                </c:pt>
                <c:pt idx="5">
                  <c:v>0.19</c:v>
                </c:pt>
                <c:pt idx="6">
                  <c:v>0.25</c:v>
                </c:pt>
                <c:pt idx="7">
                  <c:v>0.15</c:v>
                </c:pt>
                <c:pt idx="8">
                  <c:v>0.22</c:v>
                </c:pt>
                <c:pt idx="9">
                  <c:v>0.17</c:v>
                </c:pt>
                <c:pt idx="10">
                  <c:v>0.24</c:v>
                </c:pt>
                <c:pt idx="11">
                  <c:v>0.19</c:v>
                </c:pt>
                <c:pt idx="12">
                  <c:v>0.21</c:v>
                </c:pt>
                <c:pt idx="13">
                  <c:v>0.19</c:v>
                </c:pt>
                <c:pt idx="14">
                  <c:v>0.17</c:v>
                </c:pt>
                <c:pt idx="15">
                  <c:v>0.15</c:v>
                </c:pt>
              </c:numCache>
            </c:numRef>
          </c:val>
        </c:ser>
        <c:ser>
          <c:idx val="3"/>
          <c:order val="3"/>
          <c:tx>
            <c:strRef>
              <c:f>Sheet1!$E$1</c:f>
              <c:strCache>
                <c:ptCount val="1"/>
                <c:pt idx="0">
                  <c:v>Not At All Confident</c:v>
                </c:pt>
              </c:strCache>
            </c:strRef>
          </c:tx>
          <c:spPr>
            <a:solidFill>
              <a:schemeClr val="accent1">
                <a:lumMod val="40000"/>
                <a:lumOff val="60000"/>
              </a:schemeClr>
            </a:solidFill>
            <a:ln>
              <a:solidFill>
                <a:schemeClr val="accent1">
                  <a:lumMod val="40000"/>
                  <a:lumOff val="6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Sheet1!$E$2:$E$17</c:f>
              <c:numCache>
                <c:formatCode>0%</c:formatCode>
                <c:ptCount val="16"/>
                <c:pt idx="0">
                  <c:v>0.26</c:v>
                </c:pt>
                <c:pt idx="1">
                  <c:v>0.26</c:v>
                </c:pt>
                <c:pt idx="2">
                  <c:v>0.24</c:v>
                </c:pt>
                <c:pt idx="3">
                  <c:v>0.27</c:v>
                </c:pt>
                <c:pt idx="4">
                  <c:v>0.27</c:v>
                </c:pt>
                <c:pt idx="5">
                  <c:v>0.24</c:v>
                </c:pt>
                <c:pt idx="6">
                  <c:v>0.16</c:v>
                </c:pt>
                <c:pt idx="7">
                  <c:v>0.24</c:v>
                </c:pt>
                <c:pt idx="8">
                  <c:v>0.28000000000000003</c:v>
                </c:pt>
                <c:pt idx="9">
                  <c:v>0.38</c:v>
                </c:pt>
                <c:pt idx="10">
                  <c:v>0.27</c:v>
                </c:pt>
                <c:pt idx="11">
                  <c:v>0.3</c:v>
                </c:pt>
                <c:pt idx="12">
                  <c:v>0.3</c:v>
                </c:pt>
                <c:pt idx="13">
                  <c:v>0.34</c:v>
                </c:pt>
                <c:pt idx="14">
                  <c:v>0.3</c:v>
                </c:pt>
                <c:pt idx="15">
                  <c:v>0.23</c:v>
                </c:pt>
              </c:numCache>
            </c:numRef>
          </c:val>
        </c:ser>
        <c:ser>
          <c:idx val="4"/>
          <c:order val="4"/>
          <c:tx>
            <c:strRef>
              <c:f>Sheet1!$F$1</c:f>
              <c:strCache>
                <c:ptCount val="1"/>
                <c:pt idx="0">
                  <c:v>Don't Know/Refused</c:v>
                </c:pt>
              </c:strCache>
            </c:strRef>
          </c:tx>
          <c:spPr>
            <a:solidFill>
              <a:schemeClr val="bg1">
                <a:lumMod val="50000"/>
              </a:schemeClr>
            </a:solidFill>
            <a:ln>
              <a:solidFill>
                <a:schemeClr val="bg1">
                  <a:lumMod val="50000"/>
                </a:schemeClr>
              </a:solidFill>
            </a:ln>
          </c:spPr>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Sheet1!$F$2:$F$17</c:f>
              <c:numCache>
                <c:formatCode>0%</c:formatCode>
                <c:ptCount val="16"/>
                <c:pt idx="0">
                  <c:v>0.02</c:v>
                </c:pt>
                <c:pt idx="1">
                  <c:v>0.02</c:v>
                </c:pt>
                <c:pt idx="2">
                  <c:v>0.01</c:v>
                </c:pt>
                <c:pt idx="3">
                  <c:v>0.04</c:v>
                </c:pt>
                <c:pt idx="4">
                  <c:v>0.02</c:v>
                </c:pt>
                <c:pt idx="5">
                  <c:v>0.04</c:v>
                </c:pt>
                <c:pt idx="6">
                  <c:v>0.04</c:v>
                </c:pt>
                <c:pt idx="7">
                  <c:v>0.01</c:v>
                </c:pt>
                <c:pt idx="8">
                  <c:v>0.03</c:v>
                </c:pt>
                <c:pt idx="9">
                  <c:v>0.02</c:v>
                </c:pt>
                <c:pt idx="10">
                  <c:v>0.06</c:v>
                </c:pt>
                <c:pt idx="11">
                  <c:v>0.02</c:v>
                </c:pt>
                <c:pt idx="12">
                  <c:v>0.02</c:v>
                </c:pt>
                <c:pt idx="13">
                  <c:v>0.03</c:v>
                </c:pt>
                <c:pt idx="14">
                  <c:v>0.03</c:v>
                </c:pt>
                <c:pt idx="15">
                  <c:v>0.03</c:v>
                </c:pt>
              </c:numCache>
            </c:numRef>
          </c:val>
        </c:ser>
        <c:dLbls>
          <c:showLegendKey val="0"/>
          <c:showVal val="0"/>
          <c:showCatName val="0"/>
          <c:showSerName val="0"/>
          <c:showPercent val="0"/>
          <c:showBubbleSize val="0"/>
        </c:dLbls>
        <c:axId val="37514240"/>
        <c:axId val="37516032"/>
      </c:areaChart>
      <c:barChart>
        <c:barDir val="col"/>
        <c:grouping val="stacked"/>
        <c:varyColors val="0"/>
        <c:ser>
          <c:idx val="5"/>
          <c:order val="5"/>
          <c:tx>
            <c:strRef>
              <c:f>Sheet1!$G$1</c:f>
              <c:strCache>
                <c:ptCount val="1"/>
                <c:pt idx="0">
                  <c:v>Column4</c:v>
                </c:pt>
              </c:strCache>
            </c:strRef>
          </c:tx>
          <c:spPr>
            <a:solidFill>
              <a:srgbClr val="00B050"/>
            </a:solidFill>
            <a:ln w="25400">
              <a:noFill/>
            </a:ln>
          </c:spPr>
          <c:invertIfNegative val="0"/>
          <c:dPt>
            <c:idx val="1"/>
            <c:invertIfNegative val="0"/>
            <c:bubble3D val="0"/>
            <c:spPr>
              <a:solidFill>
                <a:srgbClr val="00B050"/>
              </a:solidFill>
              <a:ln w="25400">
                <a:noFill/>
              </a:ln>
            </c:spPr>
          </c:dPt>
          <c:dPt>
            <c:idx val="2"/>
            <c:invertIfNegative val="0"/>
            <c:bubble3D val="0"/>
            <c:spPr>
              <a:solidFill>
                <a:srgbClr val="FF0000"/>
              </a:solidFill>
              <a:ln w="25400">
                <a:noFill/>
              </a:ln>
            </c:spPr>
          </c:dPt>
          <c:dPt>
            <c:idx val="3"/>
            <c:invertIfNegative val="0"/>
            <c:bubble3D val="0"/>
            <c:spPr>
              <a:solidFill>
                <a:srgbClr val="FF0000"/>
              </a:solidFill>
              <a:ln w="25400">
                <a:noFill/>
              </a:ln>
            </c:spPr>
          </c:dPt>
          <c:dPt>
            <c:idx val="4"/>
            <c:invertIfNegative val="0"/>
            <c:bubble3D val="0"/>
            <c:spPr>
              <a:solidFill>
                <a:srgbClr val="00B050"/>
              </a:solidFill>
              <a:ln w="25400">
                <a:noFill/>
              </a:ln>
            </c:spPr>
          </c:dPt>
          <c:dPt>
            <c:idx val="5"/>
            <c:invertIfNegative val="0"/>
            <c:bubble3D val="0"/>
            <c:spPr>
              <a:solidFill>
                <a:srgbClr val="FF0000"/>
              </a:solidFill>
              <a:ln w="25400">
                <a:noFill/>
              </a:ln>
            </c:spPr>
          </c:dPt>
          <c:dPt>
            <c:idx val="6"/>
            <c:invertIfNegative val="0"/>
            <c:bubble3D val="0"/>
            <c:spPr>
              <a:solidFill>
                <a:srgbClr val="FF0000"/>
              </a:solidFill>
              <a:ln w="25400">
                <a:noFill/>
              </a:ln>
            </c:spPr>
          </c:dPt>
          <c:dPt>
            <c:idx val="7"/>
            <c:invertIfNegative val="0"/>
            <c:bubble3D val="0"/>
            <c:spPr>
              <a:solidFill>
                <a:srgbClr val="00B050"/>
              </a:solidFill>
              <a:ln w="25400">
                <a:noFill/>
              </a:ln>
            </c:spPr>
          </c:dPt>
          <c:dPt>
            <c:idx val="8"/>
            <c:invertIfNegative val="0"/>
            <c:bubble3D val="0"/>
            <c:spPr>
              <a:solidFill>
                <a:srgbClr val="FF0000"/>
              </a:solidFill>
              <a:ln w="25400">
                <a:noFill/>
              </a:ln>
            </c:spPr>
          </c:dPt>
          <c:dPt>
            <c:idx val="9"/>
            <c:invertIfNegative val="0"/>
            <c:bubble3D val="0"/>
            <c:spPr>
              <a:solidFill>
                <a:srgbClr val="FF0000"/>
              </a:solidFill>
              <a:ln w="25400">
                <a:noFill/>
              </a:ln>
            </c:spPr>
          </c:dPt>
          <c:dPt>
            <c:idx val="10"/>
            <c:invertIfNegative val="0"/>
            <c:bubble3D val="0"/>
            <c:spPr>
              <a:solidFill>
                <a:srgbClr val="FF0000"/>
              </a:solidFill>
              <a:ln w="25400">
                <a:noFill/>
              </a:ln>
            </c:spPr>
          </c:dPt>
          <c:dPt>
            <c:idx val="11"/>
            <c:invertIfNegative val="0"/>
            <c:bubble3D val="0"/>
            <c:spPr>
              <a:solidFill>
                <a:srgbClr val="00B050"/>
              </a:solidFill>
              <a:ln w="25400">
                <a:noFill/>
              </a:ln>
            </c:spPr>
          </c:dPt>
          <c:dPt>
            <c:idx val="12"/>
            <c:invertIfNegative val="0"/>
            <c:bubble3D val="0"/>
            <c:spPr>
              <a:solidFill>
                <a:srgbClr val="00B050"/>
              </a:solidFill>
              <a:ln w="25400">
                <a:noFill/>
              </a:ln>
            </c:spPr>
          </c:dPt>
          <c:dPt>
            <c:idx val="13"/>
            <c:invertIfNegative val="0"/>
            <c:bubble3D val="0"/>
            <c:spPr>
              <a:solidFill>
                <a:srgbClr val="FF0000"/>
              </a:solidFill>
              <a:ln w="25400">
                <a:noFill/>
              </a:ln>
            </c:spPr>
          </c:dPt>
          <c:dPt>
            <c:idx val="14"/>
            <c:invertIfNegative val="0"/>
            <c:bubble3D val="0"/>
            <c:spPr>
              <a:solidFill>
                <a:srgbClr val="00B050"/>
              </a:solidFill>
              <a:ln w="25400">
                <a:noFill/>
              </a:ln>
            </c:spPr>
          </c:dPt>
          <c:dPt>
            <c:idx val="15"/>
            <c:invertIfNegative val="0"/>
            <c:bubble3D val="0"/>
            <c:spPr>
              <a:solidFill>
                <a:srgbClr val="00B050"/>
              </a:solidFill>
              <a:ln w="25400">
                <a:noFill/>
              </a:ln>
            </c:spPr>
          </c:dPt>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Sheet1!$G$2:$G$17</c:f>
              <c:numCache>
                <c:formatCode>0%</c:formatCode>
                <c:ptCount val="16"/>
                <c:pt idx="0">
                  <c:v>0</c:v>
                </c:pt>
                <c:pt idx="1">
                  <c:v>7.000000000000001E-3</c:v>
                </c:pt>
                <c:pt idx="2">
                  <c:v>-4.000000000000001E-3</c:v>
                </c:pt>
                <c:pt idx="3">
                  <c:v>-1.0000000000000009E-3</c:v>
                </c:pt>
                <c:pt idx="4">
                  <c:v>8.9999999999999993E-3</c:v>
                </c:pt>
                <c:pt idx="5">
                  <c:v>-6.9999999999999975E-3</c:v>
                </c:pt>
                <c:pt idx="6">
                  <c:v>-1.0000000000000009E-3</c:v>
                </c:pt>
                <c:pt idx="7">
                  <c:v>5.0000000000000018E-3</c:v>
                </c:pt>
                <c:pt idx="8">
                  <c:v>-3.0000000000000027E-3</c:v>
                </c:pt>
                <c:pt idx="9">
                  <c:v>-8.9999999999999993E-3</c:v>
                </c:pt>
                <c:pt idx="10">
                  <c:v>-1.9999999999999992E-3</c:v>
                </c:pt>
                <c:pt idx="11">
                  <c:v>3.0000000000000001E-3</c:v>
                </c:pt>
                <c:pt idx="12">
                  <c:v>1.9999999999999992E-3</c:v>
                </c:pt>
                <c:pt idx="13">
                  <c:v>-1.9999999999999992E-3</c:v>
                </c:pt>
                <c:pt idx="14">
                  <c:v>4.000000000000001E-3</c:v>
                </c:pt>
                <c:pt idx="15">
                  <c:v>4.9999999999999992E-3</c:v>
                </c:pt>
              </c:numCache>
            </c:numRef>
          </c:val>
        </c:ser>
        <c:ser>
          <c:idx val="6"/>
          <c:order val="6"/>
          <c:tx>
            <c:strRef>
              <c:f>Sheet1!$H$1</c:f>
              <c:strCache>
                <c:ptCount val="1"/>
                <c:pt idx="0">
                  <c:v>Column5</c:v>
                </c:pt>
              </c:strCache>
            </c:strRef>
          </c:tx>
          <c:spPr>
            <a:noFill/>
          </c:spPr>
          <c:invertIfNegative val="0"/>
          <c:dLbls>
            <c:dLbl>
              <c:idx val="0"/>
              <c:delete val="1"/>
            </c:dLbl>
            <c:dLbl>
              <c:idx val="4"/>
              <c:layout>
                <c:manualLayout>
                  <c:x val="1.3888888888888889E-3"/>
                  <c:y val="0.28304326124823015"/>
                </c:manualLayout>
              </c:layout>
              <c:dLblPos val="ctr"/>
              <c:showLegendKey val="0"/>
              <c:showVal val="1"/>
              <c:showCatName val="0"/>
              <c:showSerName val="0"/>
              <c:showPercent val="0"/>
              <c:showBubbleSize val="0"/>
            </c:dLbl>
            <c:txPr>
              <a:bodyPr/>
              <a:lstStyle/>
              <a:p>
                <a:pPr>
                  <a:defRPr sz="1000"/>
                </a:pPr>
                <a:endParaRPr lang="en-US"/>
              </a:p>
            </c:txPr>
            <c:dLblPos val="inBase"/>
            <c:showLegendKey val="0"/>
            <c:showVal val="1"/>
            <c:showCatName val="0"/>
            <c:showSerName val="0"/>
            <c:showPercent val="0"/>
            <c:showBubbleSize val="0"/>
            <c:showLeaderLines val="0"/>
          </c:dLbls>
          <c:cat>
            <c:numRef>
              <c:f>Sheet1!$A$2:$A$17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Sheet1!$H$2:$H$17</c:f>
              <c:numCache>
                <c:formatCode>0%</c:formatCode>
                <c:ptCount val="16"/>
                <c:pt idx="0">
                  <c:v>0</c:v>
                </c:pt>
                <c:pt idx="1">
                  <c:v>7.0000000000000007E-2</c:v>
                </c:pt>
                <c:pt idx="2">
                  <c:v>-4.0000000000000008E-2</c:v>
                </c:pt>
                <c:pt idx="3">
                  <c:v>-1.0000000000000009E-2</c:v>
                </c:pt>
                <c:pt idx="4">
                  <c:v>0.09</c:v>
                </c:pt>
                <c:pt idx="5">
                  <c:v>-6.9999999999999979E-2</c:v>
                </c:pt>
                <c:pt idx="6">
                  <c:v>-1.0000000000000009E-2</c:v>
                </c:pt>
                <c:pt idx="7">
                  <c:v>5.0000000000000017E-2</c:v>
                </c:pt>
                <c:pt idx="8">
                  <c:v>-3.0000000000000027E-2</c:v>
                </c:pt>
                <c:pt idx="9">
                  <c:v>-0.09</c:v>
                </c:pt>
                <c:pt idx="10">
                  <c:v>-1.999999999999999E-2</c:v>
                </c:pt>
                <c:pt idx="11">
                  <c:v>0.03</c:v>
                </c:pt>
                <c:pt idx="12">
                  <c:v>1.999999999999999E-2</c:v>
                </c:pt>
                <c:pt idx="13">
                  <c:v>-1.999999999999999E-2</c:v>
                </c:pt>
                <c:pt idx="14">
                  <c:v>4.0000000000000008E-2</c:v>
                </c:pt>
                <c:pt idx="15">
                  <c:v>4.9999999999999989E-2</c:v>
                </c:pt>
              </c:numCache>
            </c:numRef>
          </c:val>
        </c:ser>
        <c:dLbls>
          <c:showLegendKey val="0"/>
          <c:showVal val="0"/>
          <c:showCatName val="0"/>
          <c:showSerName val="0"/>
          <c:showPercent val="0"/>
          <c:showBubbleSize val="0"/>
        </c:dLbls>
        <c:gapWidth val="150"/>
        <c:overlap val="100"/>
        <c:axId val="37523840"/>
        <c:axId val="37517952"/>
      </c:barChart>
      <c:catAx>
        <c:axId val="37514240"/>
        <c:scaling>
          <c:orientation val="minMax"/>
        </c:scaling>
        <c:delete val="0"/>
        <c:axPos val="b"/>
        <c:numFmt formatCode="General" sourceLinked="1"/>
        <c:majorTickMark val="none"/>
        <c:minorTickMark val="none"/>
        <c:tickLblPos val="nextTo"/>
        <c:spPr>
          <a:ln>
            <a:noFill/>
          </a:ln>
        </c:spPr>
        <c:txPr>
          <a:bodyPr/>
          <a:lstStyle/>
          <a:p>
            <a:pPr>
              <a:defRPr sz="1000"/>
            </a:pPr>
            <a:endParaRPr lang="en-US"/>
          </a:p>
        </c:txPr>
        <c:crossAx val="37516032"/>
        <c:crosses val="autoZero"/>
        <c:auto val="1"/>
        <c:lblAlgn val="ctr"/>
        <c:lblOffset val="100"/>
        <c:noMultiLvlLbl val="0"/>
      </c:catAx>
      <c:valAx>
        <c:axId val="37516032"/>
        <c:scaling>
          <c:orientation val="minMax"/>
          <c:max val="1"/>
          <c:min val="-0.65000000000000013"/>
        </c:scaling>
        <c:delete val="0"/>
        <c:axPos val="l"/>
        <c:numFmt formatCode="0%" sourceLinked="1"/>
        <c:majorTickMark val="none"/>
        <c:minorTickMark val="none"/>
        <c:tickLblPos val="nextTo"/>
        <c:spPr>
          <a:noFill/>
          <a:ln>
            <a:noFill/>
          </a:ln>
        </c:spPr>
        <c:txPr>
          <a:bodyPr/>
          <a:lstStyle/>
          <a:p>
            <a:pPr>
              <a:defRPr sz="800">
                <a:solidFill>
                  <a:schemeClr val="bg1"/>
                </a:solidFill>
              </a:defRPr>
            </a:pPr>
            <a:endParaRPr lang="en-US"/>
          </a:p>
        </c:txPr>
        <c:crossAx val="37514240"/>
        <c:crosses val="autoZero"/>
        <c:crossBetween val="between"/>
        <c:majorUnit val="5.000000000000001E-2"/>
      </c:valAx>
      <c:valAx>
        <c:axId val="37517952"/>
        <c:scaling>
          <c:orientation val="minMax"/>
          <c:max val="0.1"/>
          <c:min val="-3.0000000000000006E-2"/>
        </c:scaling>
        <c:delete val="0"/>
        <c:axPos val="r"/>
        <c:majorGridlines>
          <c:spPr>
            <a:ln>
              <a:noFill/>
            </a:ln>
          </c:spPr>
        </c:majorGridlines>
        <c:numFmt formatCode="0%" sourceLinked="1"/>
        <c:majorTickMark val="none"/>
        <c:minorTickMark val="none"/>
        <c:tickLblPos val="nextTo"/>
        <c:spPr>
          <a:ln>
            <a:noFill/>
          </a:ln>
        </c:spPr>
        <c:txPr>
          <a:bodyPr/>
          <a:lstStyle/>
          <a:p>
            <a:pPr>
              <a:defRPr sz="800">
                <a:solidFill>
                  <a:schemeClr val="bg1"/>
                </a:solidFill>
              </a:defRPr>
            </a:pPr>
            <a:endParaRPr lang="en-US"/>
          </a:p>
        </c:txPr>
        <c:crossAx val="37523840"/>
        <c:crosses val="max"/>
        <c:crossBetween val="between"/>
      </c:valAx>
      <c:catAx>
        <c:axId val="37523840"/>
        <c:scaling>
          <c:orientation val="minMax"/>
        </c:scaling>
        <c:delete val="0"/>
        <c:axPos val="b"/>
        <c:numFmt formatCode="General" sourceLinked="1"/>
        <c:majorTickMark val="none"/>
        <c:minorTickMark val="none"/>
        <c:tickLblPos val="none"/>
        <c:crossAx val="37517952"/>
        <c:crosses val="autoZero"/>
        <c:auto val="1"/>
        <c:lblAlgn val="ctr"/>
        <c:lblOffset val="100"/>
        <c:noMultiLvlLbl val="0"/>
      </c:catAx>
      <c:spPr>
        <a:noFill/>
        <a:ln w="25400">
          <a:noFill/>
        </a:ln>
      </c:spPr>
    </c:plotArea>
    <c:legend>
      <c:legendPos val="t"/>
      <c:legendEntry>
        <c:idx val="5"/>
        <c:delete val="1"/>
      </c:legendEntry>
      <c:legendEntry>
        <c:idx val="6"/>
        <c:delete val="1"/>
      </c:legendEntry>
      <c:layout>
        <c:manualLayout>
          <c:xMode val="edge"/>
          <c:yMode val="edge"/>
          <c:x val="7.2029746281714782E-2"/>
          <c:y val="2.8460543337645538E-2"/>
          <c:w val="0.85455161854768158"/>
          <c:h val="4.992411200863798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0.34</c:v>
                </c:pt>
                <c:pt idx="1">
                  <c:v>0.66</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02532839604241"/>
          <c:y val="3.1830139610592306E-2"/>
          <c:w val="0.3958594239198498"/>
          <c:h val="0.93633972077881544"/>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0"/>
            <c:invertIfNegative val="0"/>
            <c:bubble3D val="0"/>
          </c:dPt>
          <c:dPt>
            <c:idx val="1"/>
            <c:invertIfNegative val="0"/>
            <c:bubble3D val="0"/>
          </c:dPt>
          <c:dLbls>
            <c:txPr>
              <a:bodyPr/>
              <a:lstStyle/>
              <a:p>
                <a:pPr>
                  <a:defRPr sz="1600" b="0"/>
                </a:pPr>
                <a:endParaRPr lang="en-US"/>
              </a:p>
            </c:txPr>
            <c:showLegendKey val="0"/>
            <c:showVal val="1"/>
            <c:showCatName val="0"/>
            <c:showSerName val="0"/>
            <c:showPercent val="0"/>
            <c:showBubbleSize val="0"/>
            <c:showLeaderLines val="0"/>
          </c:dLbls>
          <c:cat>
            <c:strRef>
              <c:f>Sheet1!$A$2:$A$8</c:f>
              <c:strCache>
                <c:ptCount val="6"/>
                <c:pt idx="0">
                  <c:v>None of these</c:v>
                </c:pt>
                <c:pt idx="1">
                  <c:v>Less expensive</c:v>
                </c:pt>
                <c:pt idx="2">
                  <c:v>Smaller</c:v>
                </c:pt>
                <c:pt idx="3">
                  <c:v>In a different city or part of the country</c:v>
                </c:pt>
                <c:pt idx="4">
                  <c:v>Closer to family</c:v>
                </c:pt>
                <c:pt idx="5">
                  <c:v>Easier for you to manage</c:v>
                </c:pt>
              </c:strCache>
            </c:strRef>
          </c:cat>
          <c:val>
            <c:numRef>
              <c:f>Sheet1!$B$2:$B$8</c:f>
              <c:numCache>
                <c:formatCode>0%</c:formatCode>
                <c:ptCount val="6"/>
                <c:pt idx="0">
                  <c:v>0.08</c:v>
                </c:pt>
                <c:pt idx="1">
                  <c:v>0.28000000000000003</c:v>
                </c:pt>
                <c:pt idx="2">
                  <c:v>0.35</c:v>
                </c:pt>
                <c:pt idx="3">
                  <c:v>0.37</c:v>
                </c:pt>
                <c:pt idx="4">
                  <c:v>0.38</c:v>
                </c:pt>
                <c:pt idx="5">
                  <c:v>0.43</c:v>
                </c:pt>
              </c:numCache>
            </c:numRef>
          </c:val>
        </c:ser>
        <c:dLbls>
          <c:showLegendKey val="0"/>
          <c:showVal val="0"/>
          <c:showCatName val="0"/>
          <c:showSerName val="0"/>
          <c:showPercent val="0"/>
          <c:showBubbleSize val="0"/>
        </c:dLbls>
        <c:gapWidth val="50"/>
        <c:axId val="137327744"/>
        <c:axId val="137329280"/>
      </c:barChart>
      <c:catAx>
        <c:axId val="137327744"/>
        <c:scaling>
          <c:orientation val="minMax"/>
        </c:scaling>
        <c:delete val="0"/>
        <c:axPos val="l"/>
        <c:numFmt formatCode="General" sourceLinked="1"/>
        <c:majorTickMark val="none"/>
        <c:minorTickMark val="none"/>
        <c:tickLblPos val="nextTo"/>
        <c:txPr>
          <a:bodyPr/>
          <a:lstStyle/>
          <a:p>
            <a:pPr algn="r">
              <a:defRPr lang="en-US" sz="1600" b="0" i="0" u="none" strike="noStrike" kern="1200" baseline="0">
                <a:solidFill>
                  <a:prstClr val="black"/>
                </a:solidFill>
                <a:latin typeface="+mn-lt"/>
                <a:ea typeface="+mn-ea"/>
                <a:cs typeface="+mn-cs"/>
              </a:defRPr>
            </a:pPr>
            <a:endParaRPr lang="en-US"/>
          </a:p>
        </c:txPr>
        <c:crossAx val="137329280"/>
        <c:crosses val="autoZero"/>
        <c:auto val="1"/>
        <c:lblAlgn val="ctr"/>
        <c:lblOffset val="100"/>
        <c:noMultiLvlLbl val="0"/>
      </c:catAx>
      <c:valAx>
        <c:axId val="137329280"/>
        <c:scaling>
          <c:orientation val="minMax"/>
        </c:scaling>
        <c:delete val="1"/>
        <c:axPos val="b"/>
        <c:numFmt formatCode="0%" sourceLinked="1"/>
        <c:majorTickMark val="out"/>
        <c:minorTickMark val="none"/>
        <c:tickLblPos val="nextTo"/>
        <c:crossAx val="137327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605739790903"/>
          <c:y val="0.27140488776165811"/>
          <c:w val="0.57107651884032551"/>
          <c:h val="0.72646006673154007"/>
        </c:manualLayout>
      </c:layout>
      <c:pieChart>
        <c:varyColors val="1"/>
        <c:ser>
          <c:idx val="0"/>
          <c:order val="0"/>
          <c:tx>
            <c:strRef>
              <c:f>Sheet1!$B$1</c:f>
              <c:strCache>
                <c:ptCount val="1"/>
                <c:pt idx="0">
                  <c:v>Column1</c:v>
                </c:pt>
              </c:strCache>
            </c:strRef>
          </c:tx>
          <c:dPt>
            <c:idx val="0"/>
            <c:bubble3D val="0"/>
            <c:explosion val="7"/>
            <c:spPr>
              <a:solidFill>
                <a:schemeClr val="accent1">
                  <a:lumMod val="75000"/>
                </a:schemeClr>
              </a:solidFill>
            </c:spPr>
          </c:dPt>
          <c:dLbls>
            <c:dLbl>
              <c:idx val="0"/>
              <c:spPr/>
              <c:txPr>
                <a:bodyPr/>
                <a:lstStyle/>
                <a:p>
                  <a:pPr>
                    <a:defRPr b="0">
                      <a:solidFill>
                        <a:schemeClr val="bg1"/>
                      </a:solidFill>
                    </a:defRPr>
                  </a:pPr>
                  <a:endParaRPr lang="en-US"/>
                </a:p>
              </c:txPr>
              <c:dLblPos val="ctr"/>
              <c:showLegendKey val="0"/>
              <c:showVal val="1"/>
              <c:showCatName val="1"/>
              <c:showSerName val="0"/>
              <c:showPercent val="0"/>
              <c:showBubbleSize val="0"/>
            </c:dLbl>
            <c:dLbl>
              <c:idx val="2"/>
              <c:layout>
                <c:manualLayout>
                  <c:x val="1.0848686746220339E-2"/>
                  <c:y val="5.9113637810474047E-4"/>
                </c:manualLayout>
              </c:layout>
              <c:dLblPos val="bestFit"/>
              <c:showLegendKey val="0"/>
              <c:showVal val="1"/>
              <c:showCatName val="1"/>
              <c:showSerName val="0"/>
              <c:showPercent val="0"/>
              <c:showBubbleSize val="0"/>
              <c:separator>
</c:separator>
            </c:dLbl>
            <c:txPr>
              <a:bodyPr/>
              <a:lstStyle/>
              <a:p>
                <a:pPr>
                  <a:defRPr b="0"/>
                </a:pPr>
                <a:endParaRPr lang="en-US"/>
              </a:p>
            </c:txPr>
            <c:dLblPos val="ctr"/>
            <c:showLegendKey val="0"/>
            <c:showVal val="1"/>
            <c:showCatName val="1"/>
            <c:showSerName val="0"/>
            <c:showPercent val="0"/>
            <c:showBubbleSize val="0"/>
            <c:separator>
</c:separator>
            <c:showLeaderLines val="0"/>
          </c:dLbls>
          <c:cat>
            <c:strRef>
              <c:f>Sheet1!$A$2:$A$3</c:f>
              <c:strCache>
                <c:ptCount val="2"/>
                <c:pt idx="0">
                  <c:v>Yes</c:v>
                </c:pt>
                <c:pt idx="1">
                  <c:v>No</c:v>
                </c:pt>
              </c:strCache>
            </c:strRef>
          </c:cat>
          <c:val>
            <c:numRef>
              <c:f>Sheet1!$B$2:$B$3</c:f>
              <c:numCache>
                <c:formatCode>0%</c:formatCode>
                <c:ptCount val="2"/>
                <c:pt idx="0">
                  <c:v>0.34</c:v>
                </c:pt>
                <c:pt idx="1">
                  <c:v>0.66</c:v>
                </c:pt>
              </c:numCache>
            </c:numRef>
          </c:val>
        </c:ser>
        <c:dLbls>
          <c:showLegendKey val="0"/>
          <c:showVal val="0"/>
          <c:showCatName val="0"/>
          <c:showSerName val="0"/>
          <c:showPercent val="0"/>
          <c:showBubbleSize val="0"/>
          <c:showLeaderLines val="0"/>
        </c:dLbls>
        <c:firstSliceAng val="238"/>
      </c:pieChart>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402532839604241"/>
          <c:y val="3.1830139610592306E-2"/>
          <c:w val="0.22882888379156294"/>
          <c:h val="0.93633972077881544"/>
        </c:manualLayout>
      </c:layout>
      <c:barChart>
        <c:barDir val="bar"/>
        <c:grouping val="clustered"/>
        <c:varyColors val="0"/>
        <c:ser>
          <c:idx val="0"/>
          <c:order val="0"/>
          <c:tx>
            <c:strRef>
              <c:f>Sheet1!$B$1</c:f>
              <c:strCache>
                <c:ptCount val="1"/>
                <c:pt idx="0">
                  <c:v>Column1</c:v>
                </c:pt>
              </c:strCache>
            </c:strRef>
          </c:tx>
          <c:spPr>
            <a:solidFill>
              <a:schemeClr val="accent2"/>
            </a:solidFill>
          </c:spPr>
          <c:invertIfNegative val="0"/>
          <c:dPt>
            <c:idx val="0"/>
            <c:invertIfNegative val="0"/>
            <c:bubble3D val="0"/>
          </c:dPt>
          <c:dPt>
            <c:idx val="1"/>
            <c:invertIfNegative val="0"/>
            <c:bubble3D val="0"/>
          </c:dPt>
          <c:dLbls>
            <c:txPr>
              <a:bodyPr/>
              <a:lstStyle/>
              <a:p>
                <a:pPr>
                  <a:defRPr sz="1800" b="0"/>
                </a:pPr>
                <a:endParaRPr lang="en-US"/>
              </a:p>
            </c:txPr>
            <c:showLegendKey val="0"/>
            <c:showVal val="1"/>
            <c:showCatName val="0"/>
            <c:showSerName val="0"/>
            <c:showPercent val="0"/>
            <c:showBubbleSize val="0"/>
            <c:showLeaderLines val="0"/>
          </c:dLbls>
          <c:cat>
            <c:strRef>
              <c:f>Sheet1!$A$2:$A$8</c:f>
              <c:strCache>
                <c:ptCount val="7"/>
                <c:pt idx="0">
                  <c:v>Don't Know/Refused</c:v>
                </c:pt>
                <c:pt idx="1">
                  <c:v>None of these</c:v>
                </c:pt>
                <c:pt idx="2">
                  <c:v>In a different city or part of the country</c:v>
                </c:pt>
                <c:pt idx="3">
                  <c:v>Less expensive</c:v>
                </c:pt>
                <c:pt idx="4">
                  <c:v>Closer to family</c:v>
                </c:pt>
                <c:pt idx="5">
                  <c:v>Easier for you to manage</c:v>
                </c:pt>
                <c:pt idx="6">
                  <c:v>Smaller</c:v>
                </c:pt>
              </c:strCache>
            </c:strRef>
          </c:cat>
          <c:val>
            <c:numRef>
              <c:f>Sheet1!$B$2:$B$8</c:f>
              <c:numCache>
                <c:formatCode>0%</c:formatCode>
                <c:ptCount val="7"/>
                <c:pt idx="0">
                  <c:v>0.06</c:v>
                </c:pt>
                <c:pt idx="1">
                  <c:v>0.31</c:v>
                </c:pt>
                <c:pt idx="2">
                  <c:v>0.12</c:v>
                </c:pt>
                <c:pt idx="3">
                  <c:v>0.15</c:v>
                </c:pt>
                <c:pt idx="4">
                  <c:v>0.16</c:v>
                </c:pt>
                <c:pt idx="5">
                  <c:v>0.24</c:v>
                </c:pt>
                <c:pt idx="6">
                  <c:v>0.28000000000000003</c:v>
                </c:pt>
              </c:numCache>
            </c:numRef>
          </c:val>
        </c:ser>
        <c:dLbls>
          <c:showLegendKey val="0"/>
          <c:showVal val="0"/>
          <c:showCatName val="0"/>
          <c:showSerName val="0"/>
          <c:showPercent val="0"/>
          <c:showBubbleSize val="0"/>
        </c:dLbls>
        <c:gapWidth val="50"/>
        <c:axId val="137450240"/>
        <c:axId val="137451776"/>
      </c:barChart>
      <c:catAx>
        <c:axId val="137450240"/>
        <c:scaling>
          <c:orientation val="minMax"/>
        </c:scaling>
        <c:delete val="0"/>
        <c:axPos val="l"/>
        <c:numFmt formatCode="General" sourceLinked="1"/>
        <c:majorTickMark val="none"/>
        <c:minorTickMark val="none"/>
        <c:tickLblPos val="nextTo"/>
        <c:txPr>
          <a:bodyPr/>
          <a:lstStyle/>
          <a:p>
            <a:pPr algn="r">
              <a:defRPr lang="en-US" sz="1600" b="0" i="0" u="none" strike="noStrike" kern="1200" baseline="0">
                <a:solidFill>
                  <a:prstClr val="black"/>
                </a:solidFill>
                <a:latin typeface="+mn-lt"/>
                <a:ea typeface="+mn-ea"/>
                <a:cs typeface="+mn-cs"/>
              </a:defRPr>
            </a:pPr>
            <a:endParaRPr lang="en-US"/>
          </a:p>
        </c:txPr>
        <c:crossAx val="137451776"/>
        <c:crosses val="autoZero"/>
        <c:auto val="1"/>
        <c:lblAlgn val="ctr"/>
        <c:lblOffset val="100"/>
        <c:noMultiLvlLbl val="0"/>
      </c:catAx>
      <c:valAx>
        <c:axId val="137451776"/>
        <c:scaling>
          <c:orientation val="minMax"/>
        </c:scaling>
        <c:delete val="1"/>
        <c:axPos val="b"/>
        <c:numFmt formatCode="0%" sourceLinked="1"/>
        <c:majorTickMark val="out"/>
        <c:minorTickMark val="none"/>
        <c:tickLblPos val="nextTo"/>
        <c:crossAx val="137450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5-03-26T09:08:31.478" idx="1">
    <p:pos x="4930" y="3232"/>
    <p:text>Should we be explicit in the presentation about the definition of workers vs. retirees?</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15-03-26T09:49:57.483" idx="9">
    <p:pos x="10" y="10"/>
    <p:text>Relative to actual financial planning?  Add to title?  I know long but the title has no context.</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5-03-26T09:55:53.241" idx="10">
    <p:pos x="10" y="10"/>
    <p:text>Isn't there a long-term trend toward it not being a source?</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15-03-26T09:58:40.116" idx="11">
    <p:pos x="3665" y="464"/>
    <p:text>Currently Have DB Benefits</p:text>
  </p:cm>
</p:cmLst>
</file>

<file path=ppt/comments/comment13.xml><?xml version="1.0" encoding="utf-8"?>
<p:cmLst xmlns:a="http://schemas.openxmlformats.org/drawingml/2006/main" xmlns:r="http://schemas.openxmlformats.org/officeDocument/2006/relationships" xmlns:p="http://schemas.openxmlformats.org/presentationml/2006/main">
  <p:cm authorId="2" dt="2015-03-26T10:15:34.725" idx="12">
    <p:pos x="5251" y="187"/>
    <p:text>Title is confusing--isn't it only 20% that have able to add?</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3-26T09:13:46.938" idx="2">
    <p:pos x="5664" y="1159"/>
    <p:text>Is the 2014 to 2015 among the no retirement plan group?</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03-26T09:21:20.682" idx="3">
    <p:pos x="10" y="10"/>
    <p:text>I guess this includes DB and other plans that don't require a contribution.  Shouldn't by definition all with a retirement are saving for retirement?</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5-03-26T09:23:03.731" idx="4">
    <p:pos x="10" y="10"/>
    <p:text>We need retirement plan participants/nonparticipent split for 2015 like last year?</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03-26T09:24:23.532" idx="5">
    <p:pos x="10" y="10"/>
    <p:text>Retirement plan owner/nonowner split.</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03-26T09:27:06.767" idx="6">
    <p:pos x="10" y="10"/>
    <p:text>I see the split here, but it is important to see it in the main figure.</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03-26T09:28:14.944" idx="7">
    <p:pos x="10" y="10"/>
    <p:text>Nearly 2x as likely to not know how much to sve?</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03-26T09:29:14.321" idx="8">
    <p:pos x="10" y="10"/>
    <p:text>Is a prior year available?</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5-03-26T10:26:44.958" idx="14">
    <p:pos x="10" y="10"/>
    <p:text>Was this asked this way in a prior year for comparison?</p:text>
  </p:cm>
</p:cmLst>
</file>

<file path=ppt/drawings/drawing1.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0.04462</cdr:x>
      <cdr:y>0.23739</cdr:y>
    </cdr:from>
    <cdr:to>
      <cdr:x>0.06458</cdr:x>
      <cdr:y>0.27785</cdr:y>
    </cdr:to>
    <cdr:sp macro="" textlink="">
      <cdr:nvSpPr>
        <cdr:cNvPr id="2" name="TextBox 1"/>
        <cdr:cNvSpPr txBox="1"/>
      </cdr:nvSpPr>
      <cdr:spPr>
        <a:xfrm xmlns:a="http://schemas.openxmlformats.org/drawingml/2006/main">
          <a:off x="407972" y="1165225"/>
          <a:ext cx="182578" cy="1986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17248A-1E34-469B-AEFB-C66497DBDE81}" type="datetimeFigureOut">
              <a:rPr lang="en-US" smtClean="0"/>
              <a:t>4/20/2015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C86AF0-08B6-43D2-938F-65FA6FA4EB33}" type="slidenum">
              <a:rPr lang="en-US" smtClean="0"/>
              <a:t>‹#›</a:t>
            </a:fld>
            <a:endParaRPr lang="en-US" dirty="0"/>
          </a:p>
        </p:txBody>
      </p:sp>
    </p:spTree>
    <p:extLst>
      <p:ext uri="{BB962C8B-B14F-4D97-AF65-F5344CB8AC3E}">
        <p14:creationId xmlns:p14="http://schemas.microsoft.com/office/powerpoint/2010/main" val="140125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a:t>
            </a:fld>
            <a:endParaRPr lang="en-US" dirty="0"/>
          </a:p>
        </p:txBody>
      </p:sp>
    </p:spTree>
    <p:extLst>
      <p:ext uri="{BB962C8B-B14F-4D97-AF65-F5344CB8AC3E}">
        <p14:creationId xmlns:p14="http://schemas.microsoft.com/office/powerpoint/2010/main" val="324594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13</a:t>
            </a:fld>
            <a:endParaRPr lang="en-US" dirty="0"/>
          </a:p>
        </p:txBody>
      </p:sp>
    </p:spTree>
    <p:extLst>
      <p:ext uri="{BB962C8B-B14F-4D97-AF65-F5344CB8AC3E}">
        <p14:creationId xmlns:p14="http://schemas.microsoft.com/office/powerpoint/2010/main" val="4154293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14</a:t>
            </a:fld>
            <a:endParaRPr lang="en-US" dirty="0"/>
          </a:p>
        </p:txBody>
      </p:sp>
    </p:spTree>
    <p:extLst>
      <p:ext uri="{BB962C8B-B14F-4D97-AF65-F5344CB8AC3E}">
        <p14:creationId xmlns:p14="http://schemas.microsoft.com/office/powerpoint/2010/main" val="324785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15</a:t>
            </a:fld>
            <a:endParaRPr lang="en-US" dirty="0"/>
          </a:p>
        </p:txBody>
      </p:sp>
    </p:spTree>
    <p:extLst>
      <p:ext uri="{BB962C8B-B14F-4D97-AF65-F5344CB8AC3E}">
        <p14:creationId xmlns:p14="http://schemas.microsoft.com/office/powerpoint/2010/main" val="306895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17</a:t>
            </a:fld>
            <a:endParaRPr lang="en-US" dirty="0"/>
          </a:p>
        </p:txBody>
      </p:sp>
    </p:spTree>
    <p:extLst>
      <p:ext uri="{BB962C8B-B14F-4D97-AF65-F5344CB8AC3E}">
        <p14:creationId xmlns:p14="http://schemas.microsoft.com/office/powerpoint/2010/main" val="159218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18</a:t>
            </a:fld>
            <a:endParaRPr lang="en-US" dirty="0"/>
          </a:p>
        </p:txBody>
      </p:sp>
    </p:spTree>
    <p:extLst>
      <p:ext uri="{BB962C8B-B14F-4D97-AF65-F5344CB8AC3E}">
        <p14:creationId xmlns:p14="http://schemas.microsoft.com/office/powerpoint/2010/main" val="150787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 – worker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19</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20</a:t>
            </a:fld>
            <a:endParaRPr lang="en-US" dirty="0"/>
          </a:p>
        </p:txBody>
      </p:sp>
    </p:spTree>
    <p:extLst>
      <p:ext uri="{BB962C8B-B14F-4D97-AF65-F5344CB8AC3E}">
        <p14:creationId xmlns:p14="http://schemas.microsoft.com/office/powerpoint/2010/main" val="83471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22</a:t>
            </a:fld>
            <a:endParaRPr lang="en-US" dirty="0"/>
          </a:p>
        </p:txBody>
      </p:sp>
    </p:spTree>
    <p:extLst>
      <p:ext uri="{BB962C8B-B14F-4D97-AF65-F5344CB8AC3E}">
        <p14:creationId xmlns:p14="http://schemas.microsoft.com/office/powerpoint/2010/main" val="241762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Q22 – worker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23</a:t>
            </a:fld>
            <a:endParaRPr lang="en-US" dirty="0"/>
          </a:p>
        </p:txBody>
      </p:sp>
    </p:spTree>
    <p:extLst>
      <p:ext uri="{BB962C8B-B14F-4D97-AF65-F5344CB8AC3E}">
        <p14:creationId xmlns:p14="http://schemas.microsoft.com/office/powerpoint/2010/main" val="2893368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24</a:t>
            </a:fld>
            <a:endParaRPr lang="en-US" dirty="0"/>
          </a:p>
        </p:txBody>
      </p:sp>
    </p:spTree>
    <p:extLst>
      <p:ext uri="{BB962C8B-B14F-4D97-AF65-F5344CB8AC3E}">
        <p14:creationId xmlns:p14="http://schemas.microsoft.com/office/powerpoint/2010/main" val="15246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a:t>
            </a:fld>
            <a:endParaRPr lang="en-US" dirty="0"/>
          </a:p>
        </p:txBody>
      </p:sp>
    </p:spTree>
    <p:extLst>
      <p:ext uri="{BB962C8B-B14F-4D97-AF65-F5344CB8AC3E}">
        <p14:creationId xmlns:p14="http://schemas.microsoft.com/office/powerpoint/2010/main" val="118806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25</a:t>
            </a:fld>
            <a:endParaRPr lang="en-US" dirty="0"/>
          </a:p>
        </p:txBody>
      </p:sp>
    </p:spTree>
    <p:extLst>
      <p:ext uri="{BB962C8B-B14F-4D97-AF65-F5344CB8AC3E}">
        <p14:creationId xmlns:p14="http://schemas.microsoft.com/office/powerpoint/2010/main" val="3603505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26</a:t>
            </a:fld>
            <a:endParaRPr lang="en-US" dirty="0"/>
          </a:p>
        </p:txBody>
      </p:sp>
    </p:spTree>
    <p:extLst>
      <p:ext uri="{BB962C8B-B14F-4D97-AF65-F5344CB8AC3E}">
        <p14:creationId xmlns:p14="http://schemas.microsoft.com/office/powerpoint/2010/main" val="174326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27</a:t>
            </a:fld>
            <a:endParaRPr lang="en-US" dirty="0"/>
          </a:p>
        </p:txBody>
      </p:sp>
    </p:spTree>
    <p:extLst>
      <p:ext uri="{BB962C8B-B14F-4D97-AF65-F5344CB8AC3E}">
        <p14:creationId xmlns:p14="http://schemas.microsoft.com/office/powerpoint/2010/main" val="855200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Q73 – worker 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28</a:t>
            </a:fld>
            <a:endParaRPr lang="en-US" dirty="0"/>
          </a:p>
        </p:txBody>
      </p:sp>
    </p:spTree>
    <p:extLst>
      <p:ext uri="{BB962C8B-B14F-4D97-AF65-F5344CB8AC3E}">
        <p14:creationId xmlns:p14="http://schemas.microsoft.com/office/powerpoint/2010/main" val="1981472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29</a:t>
            </a:fld>
            <a:endParaRPr lang="en-US" dirty="0"/>
          </a:p>
        </p:txBody>
      </p:sp>
    </p:spTree>
    <p:extLst>
      <p:ext uri="{BB962C8B-B14F-4D97-AF65-F5344CB8AC3E}">
        <p14:creationId xmlns:p14="http://schemas.microsoft.com/office/powerpoint/2010/main" val="131880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Q24 – worker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30</a:t>
            </a:fld>
            <a:endParaRPr lang="en-US" dirty="0"/>
          </a:p>
        </p:txBody>
      </p:sp>
    </p:spTree>
    <p:extLst>
      <p:ext uri="{BB962C8B-B14F-4D97-AF65-F5344CB8AC3E}">
        <p14:creationId xmlns:p14="http://schemas.microsoft.com/office/powerpoint/2010/main" val="321986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31</a:t>
            </a:fld>
            <a:endParaRPr lang="en-US" dirty="0"/>
          </a:p>
        </p:txBody>
      </p:sp>
    </p:spTree>
    <p:extLst>
      <p:ext uri="{BB962C8B-B14F-4D97-AF65-F5344CB8AC3E}">
        <p14:creationId xmlns:p14="http://schemas.microsoft.com/office/powerpoint/2010/main" val="1818791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32</a:t>
            </a:fld>
            <a:endParaRPr lang="en-US" dirty="0"/>
          </a:p>
        </p:txBody>
      </p:sp>
    </p:spTree>
    <p:extLst>
      <p:ext uri="{BB962C8B-B14F-4D97-AF65-F5344CB8AC3E}">
        <p14:creationId xmlns:p14="http://schemas.microsoft.com/office/powerpoint/2010/main" val="3575867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33</a:t>
            </a:fld>
            <a:endParaRPr lang="en-US" dirty="0"/>
          </a:p>
        </p:txBody>
      </p:sp>
    </p:spTree>
    <p:extLst>
      <p:ext uri="{BB962C8B-B14F-4D97-AF65-F5344CB8AC3E}">
        <p14:creationId xmlns:p14="http://schemas.microsoft.com/office/powerpoint/2010/main" val="3769219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35</a:t>
            </a:fld>
            <a:endParaRPr lang="en-US" dirty="0"/>
          </a:p>
        </p:txBody>
      </p:sp>
    </p:spTree>
    <p:extLst>
      <p:ext uri="{BB962C8B-B14F-4D97-AF65-F5344CB8AC3E}">
        <p14:creationId xmlns:p14="http://schemas.microsoft.com/office/powerpoint/2010/main" val="31730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a:t>
            </a:fld>
            <a:endParaRPr lang="en-US" dirty="0"/>
          </a:p>
        </p:txBody>
      </p:sp>
    </p:spTree>
    <p:extLst>
      <p:ext uri="{BB962C8B-B14F-4D97-AF65-F5344CB8AC3E}">
        <p14:creationId xmlns:p14="http://schemas.microsoft.com/office/powerpoint/2010/main" val="2851307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36</a:t>
            </a:fld>
            <a:endParaRPr lang="en-US" dirty="0"/>
          </a:p>
        </p:txBody>
      </p:sp>
    </p:spTree>
    <p:extLst>
      <p:ext uri="{BB962C8B-B14F-4D97-AF65-F5344CB8AC3E}">
        <p14:creationId xmlns:p14="http://schemas.microsoft.com/office/powerpoint/2010/main" val="1031479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37</a:t>
            </a:fld>
            <a:endParaRPr lang="en-US" dirty="0"/>
          </a:p>
        </p:txBody>
      </p:sp>
    </p:spTree>
    <p:extLst>
      <p:ext uri="{BB962C8B-B14F-4D97-AF65-F5344CB8AC3E}">
        <p14:creationId xmlns:p14="http://schemas.microsoft.com/office/powerpoint/2010/main" val="2950324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38</a:t>
            </a:fld>
            <a:endParaRPr lang="en-US" dirty="0"/>
          </a:p>
        </p:txBody>
      </p:sp>
    </p:spTree>
    <p:extLst>
      <p:ext uri="{BB962C8B-B14F-4D97-AF65-F5344CB8AC3E}">
        <p14:creationId xmlns:p14="http://schemas.microsoft.com/office/powerpoint/2010/main" val="3032190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39</a:t>
            </a:fld>
            <a:endParaRPr lang="en-US" dirty="0"/>
          </a:p>
        </p:txBody>
      </p:sp>
    </p:spTree>
    <p:extLst>
      <p:ext uri="{BB962C8B-B14F-4D97-AF65-F5344CB8AC3E}">
        <p14:creationId xmlns:p14="http://schemas.microsoft.com/office/powerpoint/2010/main" val="24543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41</a:t>
            </a:fld>
            <a:endParaRPr lang="en-US" dirty="0"/>
          </a:p>
        </p:txBody>
      </p:sp>
    </p:spTree>
    <p:extLst>
      <p:ext uri="{BB962C8B-B14F-4D97-AF65-F5344CB8AC3E}">
        <p14:creationId xmlns:p14="http://schemas.microsoft.com/office/powerpoint/2010/main" val="1097919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42</a:t>
            </a:fld>
            <a:endParaRPr lang="en-US" dirty="0"/>
          </a:p>
        </p:txBody>
      </p:sp>
    </p:spTree>
    <p:extLst>
      <p:ext uri="{BB962C8B-B14F-4D97-AF65-F5344CB8AC3E}">
        <p14:creationId xmlns:p14="http://schemas.microsoft.com/office/powerpoint/2010/main" val="76279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43</a:t>
            </a:fld>
            <a:endParaRPr lang="en-US" dirty="0"/>
          </a:p>
        </p:txBody>
      </p:sp>
    </p:spTree>
    <p:extLst>
      <p:ext uri="{BB962C8B-B14F-4D97-AF65-F5344CB8AC3E}">
        <p14:creationId xmlns:p14="http://schemas.microsoft.com/office/powerpoint/2010/main" val="371543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44</a:t>
            </a:fld>
            <a:endParaRPr lang="en-US" dirty="0"/>
          </a:p>
        </p:txBody>
      </p:sp>
    </p:spTree>
    <p:extLst>
      <p:ext uri="{BB962C8B-B14F-4D97-AF65-F5344CB8AC3E}">
        <p14:creationId xmlns:p14="http://schemas.microsoft.com/office/powerpoint/2010/main" val="2736103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45</a:t>
            </a:fld>
            <a:endParaRPr lang="en-US" dirty="0"/>
          </a:p>
        </p:txBody>
      </p:sp>
    </p:spTree>
    <p:extLst>
      <p:ext uri="{BB962C8B-B14F-4D97-AF65-F5344CB8AC3E}">
        <p14:creationId xmlns:p14="http://schemas.microsoft.com/office/powerpoint/2010/main" val="3617062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46</a:t>
            </a:fld>
            <a:endParaRPr lang="en-US" dirty="0"/>
          </a:p>
        </p:txBody>
      </p:sp>
    </p:spTree>
    <p:extLst>
      <p:ext uri="{BB962C8B-B14F-4D97-AF65-F5344CB8AC3E}">
        <p14:creationId xmlns:p14="http://schemas.microsoft.com/office/powerpoint/2010/main" val="328064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a:t>
            </a:fld>
            <a:endParaRPr lang="en-US" dirty="0"/>
          </a:p>
        </p:txBody>
      </p:sp>
    </p:spTree>
    <p:extLst>
      <p:ext uri="{BB962C8B-B14F-4D97-AF65-F5344CB8AC3E}">
        <p14:creationId xmlns:p14="http://schemas.microsoft.com/office/powerpoint/2010/main" val="218457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47</a:t>
            </a:fld>
            <a:endParaRPr lang="en-US" dirty="0"/>
          </a:p>
        </p:txBody>
      </p:sp>
    </p:spTree>
    <p:extLst>
      <p:ext uri="{BB962C8B-B14F-4D97-AF65-F5344CB8AC3E}">
        <p14:creationId xmlns:p14="http://schemas.microsoft.com/office/powerpoint/2010/main" val="1256889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49</a:t>
            </a:fld>
            <a:endParaRPr lang="en-US" dirty="0"/>
          </a:p>
        </p:txBody>
      </p:sp>
    </p:spTree>
    <p:extLst>
      <p:ext uri="{BB962C8B-B14F-4D97-AF65-F5344CB8AC3E}">
        <p14:creationId xmlns:p14="http://schemas.microsoft.com/office/powerpoint/2010/main" val="2779709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50</a:t>
            </a:fld>
            <a:endParaRPr lang="en-US" dirty="0"/>
          </a:p>
        </p:txBody>
      </p:sp>
    </p:spTree>
    <p:extLst>
      <p:ext uri="{BB962C8B-B14F-4D97-AF65-F5344CB8AC3E}">
        <p14:creationId xmlns:p14="http://schemas.microsoft.com/office/powerpoint/2010/main" val="168598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51</a:t>
            </a:fld>
            <a:endParaRPr lang="en-US" dirty="0"/>
          </a:p>
        </p:txBody>
      </p:sp>
    </p:spTree>
    <p:extLst>
      <p:ext uri="{BB962C8B-B14F-4D97-AF65-F5344CB8AC3E}">
        <p14:creationId xmlns:p14="http://schemas.microsoft.com/office/powerpoint/2010/main" val="318843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52</a:t>
            </a:fld>
            <a:endParaRPr lang="en-US" dirty="0"/>
          </a:p>
        </p:txBody>
      </p:sp>
    </p:spTree>
    <p:extLst>
      <p:ext uri="{BB962C8B-B14F-4D97-AF65-F5344CB8AC3E}">
        <p14:creationId xmlns:p14="http://schemas.microsoft.com/office/powerpoint/2010/main" val="2773824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53</a:t>
            </a:fld>
            <a:endParaRPr lang="en-US" dirty="0"/>
          </a:p>
        </p:txBody>
      </p:sp>
    </p:spTree>
    <p:extLst>
      <p:ext uri="{BB962C8B-B14F-4D97-AF65-F5344CB8AC3E}">
        <p14:creationId xmlns:p14="http://schemas.microsoft.com/office/powerpoint/2010/main" val="2817060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Q15 and Q16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55</a:t>
            </a:fld>
            <a:endParaRPr lang="en-US" dirty="0"/>
          </a:p>
        </p:txBody>
      </p:sp>
    </p:spTree>
    <p:extLst>
      <p:ext uri="{BB962C8B-B14F-4D97-AF65-F5344CB8AC3E}">
        <p14:creationId xmlns:p14="http://schemas.microsoft.com/office/powerpoint/2010/main" val="205605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57</a:t>
            </a:fld>
            <a:endParaRPr lang="en-US" dirty="0"/>
          </a:p>
        </p:txBody>
      </p:sp>
    </p:spTree>
    <p:extLst>
      <p:ext uri="{BB962C8B-B14F-4D97-AF65-F5344CB8AC3E}">
        <p14:creationId xmlns:p14="http://schemas.microsoft.com/office/powerpoint/2010/main" val="3646629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58</a:t>
            </a:fld>
            <a:endParaRPr lang="en-US" dirty="0"/>
          </a:p>
        </p:txBody>
      </p:sp>
    </p:spTree>
    <p:extLst>
      <p:ext uri="{BB962C8B-B14F-4D97-AF65-F5344CB8AC3E}">
        <p14:creationId xmlns:p14="http://schemas.microsoft.com/office/powerpoint/2010/main" val="2376583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59</a:t>
            </a:fld>
            <a:endParaRPr lang="en-US" dirty="0"/>
          </a:p>
        </p:txBody>
      </p:sp>
    </p:spTree>
    <p:extLst>
      <p:ext uri="{BB962C8B-B14F-4D97-AF65-F5344CB8AC3E}">
        <p14:creationId xmlns:p14="http://schemas.microsoft.com/office/powerpoint/2010/main" val="71445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a:t>
            </a:fld>
            <a:endParaRPr lang="en-US" dirty="0"/>
          </a:p>
        </p:txBody>
      </p:sp>
    </p:spTree>
    <p:extLst>
      <p:ext uri="{BB962C8B-B14F-4D97-AF65-F5344CB8AC3E}">
        <p14:creationId xmlns:p14="http://schemas.microsoft.com/office/powerpoint/2010/main" val="3510885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Q17 and Q14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61</a:t>
            </a:fld>
            <a:endParaRPr lang="en-US" dirty="0"/>
          </a:p>
        </p:txBody>
      </p:sp>
    </p:spTree>
    <p:extLst>
      <p:ext uri="{BB962C8B-B14F-4D97-AF65-F5344CB8AC3E}">
        <p14:creationId xmlns:p14="http://schemas.microsoft.com/office/powerpoint/2010/main" val="566406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62</a:t>
            </a:fld>
            <a:endParaRPr lang="en-US" dirty="0"/>
          </a:p>
        </p:txBody>
      </p:sp>
    </p:spTree>
    <p:extLst>
      <p:ext uri="{BB962C8B-B14F-4D97-AF65-F5344CB8AC3E}">
        <p14:creationId xmlns:p14="http://schemas.microsoft.com/office/powerpoint/2010/main" val="872584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63</a:t>
            </a:fld>
            <a:endParaRPr lang="en-US" dirty="0"/>
          </a:p>
        </p:txBody>
      </p:sp>
    </p:spTree>
    <p:extLst>
      <p:ext uri="{BB962C8B-B14F-4D97-AF65-F5344CB8AC3E}">
        <p14:creationId xmlns:p14="http://schemas.microsoft.com/office/powerpoint/2010/main" val="4115127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64</a:t>
            </a:fld>
            <a:endParaRPr lang="en-US" dirty="0"/>
          </a:p>
        </p:txBody>
      </p:sp>
    </p:spTree>
    <p:extLst>
      <p:ext uri="{BB962C8B-B14F-4D97-AF65-F5344CB8AC3E}">
        <p14:creationId xmlns:p14="http://schemas.microsoft.com/office/powerpoint/2010/main" val="2467430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 – worker</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65</a:t>
            </a:fld>
            <a:endParaRPr lang="en-US" dirty="0"/>
          </a:p>
        </p:txBody>
      </p:sp>
    </p:spTree>
    <p:extLst>
      <p:ext uri="{BB962C8B-B14F-4D97-AF65-F5344CB8AC3E}">
        <p14:creationId xmlns:p14="http://schemas.microsoft.com/office/powerpoint/2010/main" val="677837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66</a:t>
            </a:fld>
            <a:endParaRPr lang="en-US" dirty="0"/>
          </a:p>
        </p:txBody>
      </p:sp>
    </p:spTree>
    <p:extLst>
      <p:ext uri="{BB962C8B-B14F-4D97-AF65-F5344CB8AC3E}">
        <p14:creationId xmlns:p14="http://schemas.microsoft.com/office/powerpoint/2010/main" val="30560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67</a:t>
            </a:fld>
            <a:endParaRPr lang="en-US" dirty="0"/>
          </a:p>
        </p:txBody>
      </p:sp>
    </p:spTree>
    <p:extLst>
      <p:ext uri="{BB962C8B-B14F-4D97-AF65-F5344CB8AC3E}">
        <p14:creationId xmlns:p14="http://schemas.microsoft.com/office/powerpoint/2010/main" val="2356237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68</a:t>
            </a:fld>
            <a:endParaRPr lang="en-US" dirty="0"/>
          </a:p>
        </p:txBody>
      </p:sp>
    </p:spTree>
    <p:extLst>
      <p:ext uri="{BB962C8B-B14F-4D97-AF65-F5344CB8AC3E}">
        <p14:creationId xmlns:p14="http://schemas.microsoft.com/office/powerpoint/2010/main" val="1993020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69</a:t>
            </a:fld>
            <a:endParaRPr lang="en-US" dirty="0"/>
          </a:p>
        </p:txBody>
      </p:sp>
    </p:spTree>
    <p:extLst>
      <p:ext uri="{BB962C8B-B14F-4D97-AF65-F5344CB8AC3E}">
        <p14:creationId xmlns:p14="http://schemas.microsoft.com/office/powerpoint/2010/main" val="196663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70</a:t>
            </a:fld>
            <a:endParaRPr lang="en-US" dirty="0"/>
          </a:p>
        </p:txBody>
      </p:sp>
    </p:spTree>
    <p:extLst>
      <p:ext uri="{BB962C8B-B14F-4D97-AF65-F5344CB8AC3E}">
        <p14:creationId xmlns:p14="http://schemas.microsoft.com/office/powerpoint/2010/main" val="27234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Q9 – worker</a:t>
            </a:r>
            <a:r>
              <a:rPr lang="en-US" baseline="0" dirty="0" smtClean="0"/>
              <a:t> 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a:t>
            </a:fld>
            <a:endParaRPr lang="en-US" dirty="0"/>
          </a:p>
        </p:txBody>
      </p:sp>
    </p:spTree>
    <p:extLst>
      <p:ext uri="{BB962C8B-B14F-4D97-AF65-F5344CB8AC3E}">
        <p14:creationId xmlns:p14="http://schemas.microsoft.com/office/powerpoint/2010/main" val="2668598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71</a:t>
            </a:fld>
            <a:endParaRPr lang="en-US" dirty="0"/>
          </a:p>
        </p:txBody>
      </p:sp>
    </p:spTree>
    <p:extLst>
      <p:ext uri="{BB962C8B-B14F-4D97-AF65-F5344CB8AC3E}">
        <p14:creationId xmlns:p14="http://schemas.microsoft.com/office/powerpoint/2010/main" val="2260547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72</a:t>
            </a:fld>
            <a:endParaRPr lang="en-US" dirty="0"/>
          </a:p>
        </p:txBody>
      </p:sp>
    </p:spTree>
    <p:extLst>
      <p:ext uri="{BB962C8B-B14F-4D97-AF65-F5344CB8AC3E}">
        <p14:creationId xmlns:p14="http://schemas.microsoft.com/office/powerpoint/2010/main" val="892683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73</a:t>
            </a:fld>
            <a:endParaRPr lang="en-US" dirty="0"/>
          </a:p>
        </p:txBody>
      </p:sp>
    </p:spTree>
    <p:extLst>
      <p:ext uri="{BB962C8B-B14F-4D97-AF65-F5344CB8AC3E}">
        <p14:creationId xmlns:p14="http://schemas.microsoft.com/office/powerpoint/2010/main" val="8201576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74</a:t>
            </a:fld>
            <a:endParaRPr lang="en-US" dirty="0"/>
          </a:p>
        </p:txBody>
      </p:sp>
    </p:spTree>
    <p:extLst>
      <p:ext uri="{BB962C8B-B14F-4D97-AF65-F5344CB8AC3E}">
        <p14:creationId xmlns:p14="http://schemas.microsoft.com/office/powerpoint/2010/main" val="3789858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76</a:t>
            </a:fld>
            <a:endParaRPr lang="en-US" dirty="0"/>
          </a:p>
        </p:txBody>
      </p:sp>
    </p:spTree>
    <p:extLst>
      <p:ext uri="{BB962C8B-B14F-4D97-AF65-F5344CB8AC3E}">
        <p14:creationId xmlns:p14="http://schemas.microsoft.com/office/powerpoint/2010/main" val="2293578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Q57</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77</a:t>
            </a:fld>
            <a:endParaRPr lang="en-US" dirty="0"/>
          </a:p>
        </p:txBody>
      </p:sp>
    </p:spTree>
    <p:extLst>
      <p:ext uri="{BB962C8B-B14F-4D97-AF65-F5344CB8AC3E}">
        <p14:creationId xmlns:p14="http://schemas.microsoft.com/office/powerpoint/2010/main" val="1232252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78</a:t>
            </a:fld>
            <a:endParaRPr lang="en-US" dirty="0"/>
          </a:p>
        </p:txBody>
      </p:sp>
    </p:spTree>
    <p:extLst>
      <p:ext uri="{BB962C8B-B14F-4D97-AF65-F5344CB8AC3E}">
        <p14:creationId xmlns:p14="http://schemas.microsoft.com/office/powerpoint/2010/main" val="500262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79</a:t>
            </a:fld>
            <a:endParaRPr lang="en-US" dirty="0"/>
          </a:p>
        </p:txBody>
      </p:sp>
    </p:spTree>
    <p:extLst>
      <p:ext uri="{BB962C8B-B14F-4D97-AF65-F5344CB8AC3E}">
        <p14:creationId xmlns:p14="http://schemas.microsoft.com/office/powerpoint/2010/main" val="3432407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81</a:t>
            </a:fld>
            <a:endParaRPr lang="en-US" dirty="0"/>
          </a:p>
        </p:txBody>
      </p:sp>
    </p:spTree>
    <p:extLst>
      <p:ext uri="{BB962C8B-B14F-4D97-AF65-F5344CB8AC3E}">
        <p14:creationId xmlns:p14="http://schemas.microsoft.com/office/powerpoint/2010/main" val="3175964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Q62 and Q62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82</a:t>
            </a:fld>
            <a:endParaRPr lang="en-US" dirty="0"/>
          </a:p>
        </p:txBody>
      </p:sp>
    </p:spTree>
    <p:extLst>
      <p:ext uri="{BB962C8B-B14F-4D97-AF65-F5344CB8AC3E}">
        <p14:creationId xmlns:p14="http://schemas.microsoft.com/office/powerpoint/2010/main" val="58311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10</a:t>
            </a:fld>
            <a:endParaRPr lang="en-US" dirty="0"/>
          </a:p>
        </p:txBody>
      </p:sp>
    </p:spTree>
    <p:extLst>
      <p:ext uri="{BB962C8B-B14F-4D97-AF65-F5344CB8AC3E}">
        <p14:creationId xmlns:p14="http://schemas.microsoft.com/office/powerpoint/2010/main" val="940557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Q62 and</a:t>
            </a:r>
            <a:r>
              <a:rPr lang="en-US" baseline="0" dirty="0" smtClean="0"/>
              <a:t> Q63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83</a:t>
            </a:fld>
            <a:endParaRPr lang="en-US" dirty="0"/>
          </a:p>
        </p:txBody>
      </p:sp>
    </p:spTree>
    <p:extLst>
      <p:ext uri="{BB962C8B-B14F-4D97-AF65-F5344CB8AC3E}">
        <p14:creationId xmlns:p14="http://schemas.microsoft.com/office/powerpoint/2010/main" val="2679495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Q64 and Q65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84</a:t>
            </a:fld>
            <a:endParaRPr lang="en-US" dirty="0"/>
          </a:p>
        </p:txBody>
      </p:sp>
    </p:spTree>
    <p:extLst>
      <p:ext uri="{BB962C8B-B14F-4D97-AF65-F5344CB8AC3E}">
        <p14:creationId xmlns:p14="http://schemas.microsoft.com/office/powerpoint/2010/main" val="17998904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Q64 and Q65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85</a:t>
            </a:fld>
            <a:endParaRPr lang="en-US" dirty="0"/>
          </a:p>
        </p:txBody>
      </p:sp>
    </p:spTree>
    <p:extLst>
      <p:ext uri="{BB962C8B-B14F-4D97-AF65-F5344CB8AC3E}">
        <p14:creationId xmlns:p14="http://schemas.microsoft.com/office/powerpoint/2010/main" val="33156917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Q66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86</a:t>
            </a:fld>
            <a:endParaRPr lang="en-US" dirty="0"/>
          </a:p>
        </p:txBody>
      </p:sp>
    </p:spTree>
    <p:extLst>
      <p:ext uri="{BB962C8B-B14F-4D97-AF65-F5344CB8AC3E}">
        <p14:creationId xmlns:p14="http://schemas.microsoft.com/office/powerpoint/2010/main" val="13831387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88</a:t>
            </a:fld>
            <a:endParaRPr lang="en-US" dirty="0"/>
          </a:p>
        </p:txBody>
      </p:sp>
    </p:spTree>
    <p:extLst>
      <p:ext uri="{BB962C8B-B14F-4D97-AF65-F5344CB8AC3E}">
        <p14:creationId xmlns:p14="http://schemas.microsoft.com/office/powerpoint/2010/main" val="25809800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Q41</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89</a:t>
            </a:fld>
            <a:endParaRPr lang="en-US" dirty="0"/>
          </a:p>
        </p:txBody>
      </p:sp>
    </p:spTree>
    <p:extLst>
      <p:ext uri="{BB962C8B-B14F-4D97-AF65-F5344CB8AC3E}">
        <p14:creationId xmlns:p14="http://schemas.microsoft.com/office/powerpoint/2010/main" val="2810980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91</a:t>
            </a:fld>
            <a:endParaRPr lang="en-US" dirty="0"/>
          </a:p>
        </p:txBody>
      </p:sp>
    </p:spTree>
    <p:extLst>
      <p:ext uri="{BB962C8B-B14F-4D97-AF65-F5344CB8AC3E}">
        <p14:creationId xmlns:p14="http://schemas.microsoft.com/office/powerpoint/2010/main" val="1691563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Q47 and Q48</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92</a:t>
            </a:fld>
            <a:endParaRPr lang="en-US" dirty="0"/>
          </a:p>
        </p:txBody>
      </p:sp>
    </p:spTree>
    <p:extLst>
      <p:ext uri="{BB962C8B-B14F-4D97-AF65-F5344CB8AC3E}">
        <p14:creationId xmlns:p14="http://schemas.microsoft.com/office/powerpoint/2010/main" val="1453181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Q49</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93</a:t>
            </a:fld>
            <a:endParaRPr lang="en-US" dirty="0"/>
          </a:p>
        </p:txBody>
      </p:sp>
    </p:spTree>
    <p:extLst>
      <p:ext uri="{BB962C8B-B14F-4D97-AF65-F5344CB8AC3E}">
        <p14:creationId xmlns:p14="http://schemas.microsoft.com/office/powerpoint/2010/main" val="42805249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Q44</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94</a:t>
            </a:fld>
            <a:endParaRPr lang="en-US" dirty="0"/>
          </a:p>
        </p:txBody>
      </p:sp>
    </p:spTree>
    <p:extLst>
      <p:ext uri="{BB962C8B-B14F-4D97-AF65-F5344CB8AC3E}">
        <p14:creationId xmlns:p14="http://schemas.microsoft.com/office/powerpoint/2010/main" val="221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11</a:t>
            </a:fld>
            <a:endParaRPr lang="en-US" dirty="0"/>
          </a:p>
        </p:txBody>
      </p:sp>
    </p:spTree>
    <p:extLst>
      <p:ext uri="{BB962C8B-B14F-4D97-AF65-F5344CB8AC3E}">
        <p14:creationId xmlns:p14="http://schemas.microsoft.com/office/powerpoint/2010/main" val="26674197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95</a:t>
            </a:fld>
            <a:endParaRPr lang="en-US" dirty="0"/>
          </a:p>
        </p:txBody>
      </p:sp>
    </p:spTree>
    <p:extLst>
      <p:ext uri="{BB962C8B-B14F-4D97-AF65-F5344CB8AC3E}">
        <p14:creationId xmlns:p14="http://schemas.microsoft.com/office/powerpoint/2010/main" val="34580943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Q52</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96</a:t>
            </a:fld>
            <a:endParaRPr lang="en-US" dirty="0"/>
          </a:p>
        </p:txBody>
      </p:sp>
    </p:spTree>
    <p:extLst>
      <p:ext uri="{BB962C8B-B14F-4D97-AF65-F5344CB8AC3E}">
        <p14:creationId xmlns:p14="http://schemas.microsoft.com/office/powerpoint/2010/main" val="16857367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Q53</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97</a:t>
            </a:fld>
            <a:endParaRPr lang="en-US" dirty="0"/>
          </a:p>
        </p:txBody>
      </p:sp>
    </p:spTree>
    <p:extLst>
      <p:ext uri="{BB962C8B-B14F-4D97-AF65-F5344CB8AC3E}">
        <p14:creationId xmlns:p14="http://schemas.microsoft.com/office/powerpoint/2010/main" val="16750651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Q54 and Q55</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98</a:t>
            </a:fld>
            <a:endParaRPr lang="en-US" dirty="0"/>
          </a:p>
        </p:txBody>
      </p:sp>
    </p:spTree>
    <p:extLst>
      <p:ext uri="{BB962C8B-B14F-4D97-AF65-F5344CB8AC3E}">
        <p14:creationId xmlns:p14="http://schemas.microsoft.com/office/powerpoint/2010/main" val="763636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Q54 and Q56</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99</a:t>
            </a:fld>
            <a:endParaRPr lang="en-US" dirty="0"/>
          </a:p>
        </p:txBody>
      </p:sp>
    </p:spTree>
    <p:extLst>
      <p:ext uri="{BB962C8B-B14F-4D97-AF65-F5344CB8AC3E}">
        <p14:creationId xmlns:p14="http://schemas.microsoft.com/office/powerpoint/2010/main" val="401998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Q10</a:t>
            </a:r>
            <a:endParaRPr lang="en-US" dirty="0"/>
          </a:p>
        </p:txBody>
      </p:sp>
      <p:sp>
        <p:nvSpPr>
          <p:cNvPr id="4" name="Slide Number Placeholder 3"/>
          <p:cNvSpPr>
            <a:spLocks noGrp="1"/>
          </p:cNvSpPr>
          <p:nvPr>
            <p:ph type="sldNum" sz="quarter" idx="10"/>
          </p:nvPr>
        </p:nvSpPr>
        <p:spPr/>
        <p:txBody>
          <a:bodyPr/>
          <a:lstStyle/>
          <a:p>
            <a:fld id="{43C86AF0-08B6-43D2-938F-65FA6FA4EB33}" type="slidenum">
              <a:rPr lang="en-US" smtClean="0"/>
              <a:t>12</a:t>
            </a:fld>
            <a:endParaRPr lang="en-US" dirty="0"/>
          </a:p>
        </p:txBody>
      </p:sp>
    </p:spTree>
    <p:extLst>
      <p:ext uri="{BB962C8B-B14F-4D97-AF65-F5344CB8AC3E}">
        <p14:creationId xmlns:p14="http://schemas.microsoft.com/office/powerpoint/2010/main" val="322531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26937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1199867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lvl1pPr algn="ctr">
              <a:defRPr sz="32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a:t>
            </a:fld>
            <a:endParaRPr lang="en-US" dirty="0"/>
          </a:p>
        </p:txBody>
      </p:sp>
      <p:sp>
        <p:nvSpPr>
          <p:cNvPr id="7" name="Content Placeholder 2"/>
          <p:cNvSpPr>
            <a:spLocks noGrp="1"/>
          </p:cNvSpPr>
          <p:nvPr>
            <p:ph idx="1"/>
          </p:nvPr>
        </p:nvSpPr>
        <p:spPr>
          <a:xfrm>
            <a:off x="304800" y="1295400"/>
            <a:ext cx="8534400" cy="685800"/>
          </a:xfrm>
        </p:spPr>
        <p:txBody>
          <a:bodyPr>
            <a:normAutofit/>
          </a:bodyPr>
          <a:lstStyle>
            <a:lvl1pPr marL="0" indent="0">
              <a:buNone/>
              <a:defRPr sz="1600"/>
            </a:lvl1pPr>
          </a:lstStyle>
          <a:p>
            <a:pPr lvl="0"/>
            <a:r>
              <a:rPr lang="en-US" dirty="0" smtClean="0"/>
              <a:t>Click to edit Master text styles</a:t>
            </a:r>
          </a:p>
        </p:txBody>
      </p:sp>
    </p:spTree>
    <p:extLst>
      <p:ext uri="{BB962C8B-B14F-4D97-AF65-F5344CB8AC3E}">
        <p14:creationId xmlns:p14="http://schemas.microsoft.com/office/powerpoint/2010/main" val="3930649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 y="4406900"/>
            <a:ext cx="7772400" cy="1362075"/>
          </a:xfrm>
        </p:spPr>
        <p:txBody>
          <a:bodyPr anchor="t"/>
          <a:lstStyle>
            <a:lvl1pPr algn="l">
              <a:defRPr sz="4000" b="1" cap="all"/>
            </a:lvl1pPr>
          </a:lstStyle>
          <a:p>
            <a:r>
              <a:rPr lang="en-US" smtClean="0"/>
              <a:t>Click to edit Master title style</a:t>
            </a:r>
            <a:endParaRPr lang="en-US"/>
          </a:p>
        </p:txBody>
      </p:sp>
      <p:sp>
        <p:nvSpPr>
          <p:cNvPr id="7" name="Rectangle 6"/>
          <p:cNvSpPr/>
          <p:nvPr userDrawn="1"/>
        </p:nvSpPr>
        <p:spPr>
          <a:xfrm>
            <a:off x="0" y="5029200"/>
            <a:ext cx="9144000" cy="18288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858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219200"/>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lstStyle>
            <a:lvl1pPr algn="ctr">
              <a:defRPr b="1">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EBAD9AF0-FD35-4E4E-B775-C1DCF7755A5B}" type="slidenum">
              <a:rPr lang="en-US" smtClean="0"/>
              <a:t>‹#›</a:t>
            </a:fld>
            <a:endParaRPr lang="en-US" dirty="0"/>
          </a:p>
        </p:txBody>
      </p:sp>
    </p:spTree>
    <p:extLst>
      <p:ext uri="{BB962C8B-B14F-4D97-AF65-F5344CB8AC3E}">
        <p14:creationId xmlns:p14="http://schemas.microsoft.com/office/powerpoint/2010/main" val="845298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645275"/>
            <a:ext cx="2133600" cy="2127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9AF0-FD35-4E4E-B775-C1DCF7755A5B}" type="slidenum">
              <a:rPr lang="en-US" smtClean="0"/>
              <a:t>‹#›</a:t>
            </a:fld>
            <a:endParaRPr lang="en-US" dirty="0"/>
          </a:p>
        </p:txBody>
      </p:sp>
    </p:spTree>
    <p:extLst>
      <p:ext uri="{BB962C8B-B14F-4D97-AF65-F5344CB8AC3E}">
        <p14:creationId xmlns:p14="http://schemas.microsoft.com/office/powerpoint/2010/main" val="39699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4" r:id="rId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comments" Target="../comments/commen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56.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comments" Target="../comments/comment11.xml"/></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comments" Target="../comments/commen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8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73.xml"/></Relationships>
</file>

<file path=ppt/slides/_rels/slide8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8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8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hart" Target="../charts/chart83.xml"/></Relationships>
</file>

<file path=ppt/slides/_rels/slide9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chart" Target="../charts/chart89.xml"/></Relationships>
</file>

<file path=ppt/slides/_rels/slide98.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hart" Target="../charts/chart91.xml"/></Relationships>
</file>

<file path=ppt/slides/_rels/slide9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chart" Target="../charts/char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12" y="4284438"/>
            <a:ext cx="1905000" cy="1943100"/>
          </a:xfrm>
          <a:prstGeom prst="rect">
            <a:avLst/>
          </a:prstGeom>
        </p:spPr>
      </p:pic>
      <p:sp>
        <p:nvSpPr>
          <p:cNvPr id="2" name="Title 1"/>
          <p:cNvSpPr>
            <a:spLocks noGrp="1"/>
          </p:cNvSpPr>
          <p:nvPr>
            <p:ph type="ctrTitle"/>
          </p:nvPr>
        </p:nvSpPr>
        <p:spPr>
          <a:xfrm>
            <a:off x="0" y="0"/>
            <a:ext cx="9144000" cy="3352800"/>
          </a:xfrm>
          <a:solidFill>
            <a:srgbClr val="003300"/>
          </a:solidFill>
          <a:ln w="57150" cmpd="tri">
            <a:solidFill>
              <a:schemeClr val="tx1"/>
            </a:solidFill>
          </a:ln>
        </p:spPr>
        <p:txBody>
          <a:bodyPr>
            <a:normAutofit/>
          </a:bodyPr>
          <a:lstStyle/>
          <a:p>
            <a:pPr algn="ctr"/>
            <a:r>
              <a:rPr lang="en-US" dirty="0" smtClean="0">
                <a:solidFill>
                  <a:schemeClr val="bg1"/>
                </a:solidFill>
              </a:rPr>
              <a:t>2015 Retirement Confidence Survey</a:t>
            </a:r>
            <a:br>
              <a:rPr lang="en-US" dirty="0" smtClean="0">
                <a:solidFill>
                  <a:schemeClr val="bg1"/>
                </a:solidFill>
              </a:rPr>
            </a:br>
            <a:r>
              <a:rPr lang="en-US" dirty="0" smtClean="0">
                <a:solidFill>
                  <a:schemeClr val="bg1"/>
                </a:solidFill>
              </a:rPr>
              <a:t>Chart Book</a:t>
            </a:r>
            <a:endParaRPr lang="en-US" dirty="0">
              <a:solidFill>
                <a:schemeClr val="bg1"/>
              </a:solidFill>
            </a:endParaRPr>
          </a:p>
        </p:txBody>
      </p:sp>
      <p:pic>
        <p:nvPicPr>
          <p:cNvPr id="5" name="Picture 6" descr="MGlogoC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57887" y="4038600"/>
            <a:ext cx="11287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57200" y="5486400"/>
            <a:ext cx="4210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a:t>Employee Benefit Research Institute</a:t>
            </a:r>
            <a:br>
              <a:rPr lang="en-US" sz="1400" b="1" dirty="0"/>
            </a:br>
            <a:r>
              <a:rPr lang="en-US" sz="1400" dirty="0"/>
              <a:t>1100 13</a:t>
            </a:r>
            <a:r>
              <a:rPr lang="en-US" sz="1400" baseline="30000" dirty="0"/>
              <a:t>th</a:t>
            </a:r>
            <a:r>
              <a:rPr lang="en-US" sz="1400" dirty="0"/>
              <a:t> Street NW, Suite 878</a:t>
            </a:r>
            <a:br>
              <a:rPr lang="en-US" sz="1400" dirty="0"/>
            </a:br>
            <a:r>
              <a:rPr lang="en-US" sz="1400" dirty="0"/>
              <a:t>Washington, DC 20005</a:t>
            </a:r>
            <a:br>
              <a:rPr lang="en-US" sz="1400" dirty="0"/>
            </a:br>
            <a:r>
              <a:rPr lang="en-US" sz="1400" dirty="0"/>
              <a:t>Phone: (202) 659-0670   Fax: (202) 775-6312</a:t>
            </a:r>
          </a:p>
        </p:txBody>
      </p:sp>
      <p:sp>
        <p:nvSpPr>
          <p:cNvPr id="7" name="Rectangle 8"/>
          <p:cNvSpPr>
            <a:spLocks noChangeArrowheads="1"/>
          </p:cNvSpPr>
          <p:nvPr/>
        </p:nvSpPr>
        <p:spPr bwMode="auto">
          <a:xfrm>
            <a:off x="4419600" y="5486400"/>
            <a:ext cx="4267200"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1400" b="1" dirty="0" smtClean="0"/>
              <a:t>Greenwald &amp; Associates</a:t>
            </a:r>
            <a:r>
              <a:rPr lang="en-US" sz="1400" b="1" dirty="0"/>
              <a:t/>
            </a:r>
            <a:br>
              <a:rPr lang="en-US" sz="1400" b="1" dirty="0"/>
            </a:br>
            <a:r>
              <a:rPr lang="en-US" sz="1400" dirty="0"/>
              <a:t>4201 Connecticut Ave. NW, Suite 620</a:t>
            </a:r>
            <a:br>
              <a:rPr lang="en-US" sz="1400" dirty="0"/>
            </a:br>
            <a:r>
              <a:rPr lang="en-US" sz="1400" dirty="0"/>
              <a:t>Washington, DC 20008</a:t>
            </a:r>
            <a:br>
              <a:rPr lang="en-US" sz="1400" dirty="0"/>
            </a:br>
            <a:r>
              <a:rPr lang="en-US" sz="1400" dirty="0"/>
              <a:t>Phone: (202) 686-0300   Fax: (202) 686-2512</a:t>
            </a:r>
          </a:p>
        </p:txBody>
      </p:sp>
    </p:spTree>
    <p:extLst>
      <p:ext uri="{BB962C8B-B14F-4D97-AF65-F5344CB8AC3E}">
        <p14:creationId xmlns:p14="http://schemas.microsoft.com/office/powerpoint/2010/main" val="18857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985950269"/>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123824" y="167760"/>
            <a:ext cx="8763001" cy="944562"/>
          </a:xfrm>
        </p:spPr>
        <p:txBody>
          <a:bodyPr>
            <a:normAutofit fontScale="90000"/>
          </a:bodyPr>
          <a:lstStyle/>
          <a:p>
            <a:r>
              <a:rPr lang="en-US" dirty="0" smtClean="0"/>
              <a:t>Workers Are More Likely Than in 2014 To Be Confident of Having Enough Money For Basic Expenses In Retirement</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(2015 Workers 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10</a:t>
            </a:fld>
            <a:endParaRPr lang="en-US" dirty="0"/>
          </a:p>
        </p:txBody>
      </p:sp>
      <p:sp>
        <p:nvSpPr>
          <p:cNvPr id="9" name="TextBox 1"/>
          <p:cNvSpPr txBox="1"/>
          <p:nvPr/>
        </p:nvSpPr>
        <p:spPr>
          <a:xfrm>
            <a:off x="8211386" y="243095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0" name="TextBox 1"/>
          <p:cNvSpPr txBox="1"/>
          <p:nvPr/>
        </p:nvSpPr>
        <p:spPr>
          <a:xfrm>
            <a:off x="8211385" y="287372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211386" y="373072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211386" y="46011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9" name="TextBox 18"/>
          <p:cNvSpPr txBox="1"/>
          <p:nvPr/>
        </p:nvSpPr>
        <p:spPr>
          <a:xfrm>
            <a:off x="5509820" y="2423341"/>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0" name="TextBox 19"/>
          <p:cNvSpPr txBox="1"/>
          <p:nvPr/>
        </p:nvSpPr>
        <p:spPr>
          <a:xfrm>
            <a:off x="5509820" y="2664641"/>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2" name="TextBox 21"/>
          <p:cNvSpPr txBox="1"/>
          <p:nvPr/>
        </p:nvSpPr>
        <p:spPr>
          <a:xfrm>
            <a:off x="5509820" y="3299338"/>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3" name="TextBox 22"/>
          <p:cNvSpPr txBox="1"/>
          <p:nvPr/>
        </p:nvSpPr>
        <p:spPr>
          <a:xfrm>
            <a:off x="5509820" y="4385230"/>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4640825" y="2470227"/>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18" name="TextBox 17"/>
          <p:cNvSpPr txBox="1"/>
          <p:nvPr/>
        </p:nvSpPr>
        <p:spPr>
          <a:xfrm>
            <a:off x="4640825" y="2750105"/>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21" name="TextBox 20"/>
          <p:cNvSpPr txBox="1"/>
          <p:nvPr/>
        </p:nvSpPr>
        <p:spPr>
          <a:xfrm>
            <a:off x="4640825" y="3362042"/>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4640825" y="4464230"/>
            <a:ext cx="514350" cy="307777"/>
          </a:xfrm>
          <a:prstGeom prst="rect">
            <a:avLst/>
          </a:prstGeom>
          <a:noFill/>
        </p:spPr>
        <p:txBody>
          <a:bodyPr wrap="square" rtlCol="0">
            <a:spAutoFit/>
          </a:bodyPr>
          <a:lstStyle/>
          <a:p>
            <a:pPr algn="r"/>
            <a:r>
              <a:rPr lang="en-US" sz="1400" dirty="0" smtClean="0">
                <a:solidFill>
                  <a:schemeClr val="bg1"/>
                </a:solidFill>
              </a:rPr>
              <a:t>35%  </a:t>
            </a:r>
            <a:endParaRPr lang="en-US" sz="1400" dirty="0">
              <a:solidFill>
                <a:schemeClr val="bg1"/>
              </a:solidFill>
            </a:endParaRPr>
          </a:p>
        </p:txBody>
      </p:sp>
      <p:sp>
        <p:nvSpPr>
          <p:cNvPr id="25" name="TextBox 24"/>
          <p:cNvSpPr txBox="1"/>
          <p:nvPr/>
        </p:nvSpPr>
        <p:spPr>
          <a:xfrm>
            <a:off x="1074712" y="2365118"/>
            <a:ext cx="514350" cy="307777"/>
          </a:xfrm>
          <a:prstGeom prst="rect">
            <a:avLst/>
          </a:prstGeom>
          <a:noFill/>
        </p:spPr>
        <p:txBody>
          <a:bodyPr wrap="square" rtlCol="0">
            <a:spAutoFit/>
          </a:bodyPr>
          <a:lstStyle/>
          <a:p>
            <a:pPr algn="r"/>
            <a:r>
              <a:rPr lang="en-US" sz="1400" dirty="0"/>
              <a:t>3</a:t>
            </a:r>
            <a:r>
              <a:rPr lang="en-US" sz="1400" dirty="0" smtClean="0"/>
              <a:t>%  </a:t>
            </a:r>
            <a:endParaRPr lang="en-US" sz="1400" dirty="0"/>
          </a:p>
        </p:txBody>
      </p:sp>
      <p:sp>
        <p:nvSpPr>
          <p:cNvPr id="26" name="TextBox 25"/>
          <p:cNvSpPr txBox="1"/>
          <p:nvPr/>
        </p:nvSpPr>
        <p:spPr>
          <a:xfrm>
            <a:off x="1074712" y="2539957"/>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7" name="TextBox 26"/>
          <p:cNvSpPr txBox="1"/>
          <p:nvPr/>
        </p:nvSpPr>
        <p:spPr>
          <a:xfrm>
            <a:off x="1074712" y="3426094"/>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28" name="TextBox 27"/>
          <p:cNvSpPr txBox="1"/>
          <p:nvPr/>
        </p:nvSpPr>
        <p:spPr>
          <a:xfrm>
            <a:off x="1074712" y="4473408"/>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31" name="TextBox 30"/>
          <p:cNvSpPr txBox="1"/>
          <p:nvPr/>
        </p:nvSpPr>
        <p:spPr>
          <a:xfrm>
            <a:off x="6165704" y="2436952"/>
            <a:ext cx="514350" cy="307777"/>
          </a:xfrm>
          <a:prstGeom prst="rect">
            <a:avLst/>
          </a:prstGeom>
          <a:noFill/>
        </p:spPr>
        <p:txBody>
          <a:bodyPr wrap="square" rtlCol="0">
            <a:spAutoFit/>
          </a:bodyPr>
          <a:lstStyle/>
          <a:p>
            <a:pPr algn="r"/>
            <a:r>
              <a:rPr lang="en-US" sz="1400" dirty="0" smtClean="0"/>
              <a:t>11%  </a:t>
            </a:r>
            <a:endParaRPr lang="en-US" sz="1400" dirty="0"/>
          </a:p>
        </p:txBody>
      </p:sp>
      <p:sp>
        <p:nvSpPr>
          <p:cNvPr id="32" name="TextBox 31"/>
          <p:cNvSpPr txBox="1"/>
          <p:nvPr/>
        </p:nvSpPr>
        <p:spPr>
          <a:xfrm>
            <a:off x="6165704" y="2787581"/>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33" name="TextBox 32"/>
          <p:cNvSpPr txBox="1"/>
          <p:nvPr/>
        </p:nvSpPr>
        <p:spPr>
          <a:xfrm>
            <a:off x="6165704" y="3541546"/>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34" name="TextBox 33"/>
          <p:cNvSpPr txBox="1"/>
          <p:nvPr/>
        </p:nvSpPr>
        <p:spPr>
          <a:xfrm>
            <a:off x="6165704" y="4557865"/>
            <a:ext cx="514350" cy="307777"/>
          </a:xfrm>
          <a:prstGeom prst="rect">
            <a:avLst/>
          </a:prstGeom>
          <a:noFill/>
        </p:spPr>
        <p:txBody>
          <a:bodyPr wrap="square" rtlCol="0">
            <a:spAutoFit/>
          </a:bodyPr>
          <a:lstStyle/>
          <a:p>
            <a:pPr algn="r"/>
            <a:r>
              <a:rPr lang="en-US" sz="1400" dirty="0" smtClean="0">
                <a:solidFill>
                  <a:schemeClr val="bg1"/>
                </a:solidFill>
              </a:rPr>
              <a:t>25%  </a:t>
            </a:r>
            <a:endParaRPr lang="en-US" sz="1400" dirty="0">
              <a:solidFill>
                <a:schemeClr val="bg1"/>
              </a:solidFill>
            </a:endParaRPr>
          </a:p>
        </p:txBody>
      </p:sp>
    </p:spTree>
    <p:extLst>
      <p:ext uri="{BB962C8B-B14F-4D97-AF65-F5344CB8AC3E}">
        <p14:creationId xmlns:p14="http://schemas.microsoft.com/office/powerpoint/2010/main" val="252867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855916784"/>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About Affording Medical Expenses in Retirement Shows Slow Increase Since 2011</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(2015 Workers 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11</a:t>
            </a:fld>
            <a:endParaRPr lang="en-US" dirty="0"/>
          </a:p>
        </p:txBody>
      </p:sp>
      <p:sp>
        <p:nvSpPr>
          <p:cNvPr id="9" name="TextBox 1"/>
          <p:cNvSpPr txBox="1"/>
          <p:nvPr/>
        </p:nvSpPr>
        <p:spPr>
          <a:xfrm>
            <a:off x="8199511" y="26419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23%</a:t>
            </a:r>
            <a:endParaRPr lang="en-US" sz="1400" dirty="0"/>
          </a:p>
        </p:txBody>
      </p:sp>
      <p:sp>
        <p:nvSpPr>
          <p:cNvPr id="10" name="TextBox 1"/>
          <p:cNvSpPr txBox="1"/>
          <p:nvPr/>
        </p:nvSpPr>
        <p:spPr>
          <a:xfrm>
            <a:off x="8199510" y="33259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19%</a:t>
            </a:r>
            <a:endParaRPr lang="en-US" sz="1400" dirty="0"/>
          </a:p>
        </p:txBody>
      </p:sp>
      <p:sp>
        <p:nvSpPr>
          <p:cNvPr id="11" name="TextBox 1"/>
          <p:cNvSpPr txBox="1"/>
          <p:nvPr/>
        </p:nvSpPr>
        <p:spPr>
          <a:xfrm>
            <a:off x="8199511" y="40686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199512" y="47116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18%</a:t>
            </a:r>
            <a:endParaRPr lang="en-US" sz="1400" dirty="0">
              <a:solidFill>
                <a:schemeClr val="bg1"/>
              </a:solidFill>
            </a:endParaRPr>
          </a:p>
        </p:txBody>
      </p:sp>
      <p:sp>
        <p:nvSpPr>
          <p:cNvPr id="19" name="TextBox 18"/>
          <p:cNvSpPr txBox="1"/>
          <p:nvPr/>
        </p:nvSpPr>
        <p:spPr>
          <a:xfrm>
            <a:off x="5449625" y="25308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449625" y="2962620"/>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2" name="TextBox 21"/>
          <p:cNvSpPr txBox="1"/>
          <p:nvPr/>
        </p:nvSpPr>
        <p:spPr>
          <a:xfrm>
            <a:off x="5449625" y="3813217"/>
            <a:ext cx="514350" cy="307777"/>
          </a:xfrm>
          <a:prstGeom prst="rect">
            <a:avLst/>
          </a:prstGeom>
          <a:noFill/>
        </p:spPr>
        <p:txBody>
          <a:bodyPr wrap="square" rtlCol="0">
            <a:spAutoFit/>
          </a:bodyPr>
          <a:lstStyle/>
          <a:p>
            <a:pPr algn="r"/>
            <a:r>
              <a:rPr lang="en-US" sz="1400" dirty="0" smtClean="0">
                <a:solidFill>
                  <a:schemeClr val="bg1"/>
                </a:solidFill>
              </a:rPr>
              <a:t>46%  </a:t>
            </a:r>
            <a:endParaRPr lang="en-US" sz="1400" dirty="0">
              <a:solidFill>
                <a:schemeClr val="bg1"/>
              </a:solidFill>
            </a:endParaRPr>
          </a:p>
        </p:txBody>
      </p:sp>
      <p:sp>
        <p:nvSpPr>
          <p:cNvPr id="23" name="TextBox 22"/>
          <p:cNvSpPr txBox="1"/>
          <p:nvPr/>
        </p:nvSpPr>
        <p:spPr>
          <a:xfrm>
            <a:off x="5449625" y="4594309"/>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914782" y="2457738"/>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18" name="TextBox 17"/>
          <p:cNvSpPr txBox="1"/>
          <p:nvPr/>
        </p:nvSpPr>
        <p:spPr>
          <a:xfrm>
            <a:off x="2914782" y="2915416"/>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1" name="TextBox 20"/>
          <p:cNvSpPr txBox="1"/>
          <p:nvPr/>
        </p:nvSpPr>
        <p:spPr>
          <a:xfrm>
            <a:off x="2914782" y="3806753"/>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4" name="TextBox 23"/>
          <p:cNvSpPr txBox="1"/>
          <p:nvPr/>
        </p:nvSpPr>
        <p:spPr>
          <a:xfrm>
            <a:off x="2914782" y="4553341"/>
            <a:ext cx="514350" cy="307777"/>
          </a:xfrm>
          <a:prstGeom prst="rect">
            <a:avLst/>
          </a:prstGeom>
          <a:noFill/>
        </p:spPr>
        <p:txBody>
          <a:bodyPr wrap="square" rtlCol="0">
            <a:spAutoFit/>
          </a:bodyPr>
          <a:lstStyle/>
          <a:p>
            <a:pPr algn="r"/>
            <a:r>
              <a:rPr lang="en-US" sz="1400" dirty="0" smtClean="0">
                <a:solidFill>
                  <a:schemeClr val="bg1"/>
                </a:solidFill>
              </a:rPr>
              <a:t>24%  </a:t>
            </a:r>
            <a:endParaRPr lang="en-US" sz="1400" dirty="0">
              <a:solidFill>
                <a:schemeClr val="bg1"/>
              </a:solidFill>
            </a:endParaRPr>
          </a:p>
        </p:txBody>
      </p:sp>
      <p:sp>
        <p:nvSpPr>
          <p:cNvPr id="25" name="TextBox 24"/>
          <p:cNvSpPr txBox="1"/>
          <p:nvPr/>
        </p:nvSpPr>
        <p:spPr>
          <a:xfrm>
            <a:off x="731812" y="259218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6" name="TextBox 25"/>
          <p:cNvSpPr txBox="1"/>
          <p:nvPr/>
        </p:nvSpPr>
        <p:spPr>
          <a:xfrm>
            <a:off x="731812" y="317135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27" name="TextBox 26"/>
          <p:cNvSpPr txBox="1"/>
          <p:nvPr/>
        </p:nvSpPr>
        <p:spPr>
          <a:xfrm>
            <a:off x="731812" y="393543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8" name="TextBox 27"/>
          <p:cNvSpPr txBox="1"/>
          <p:nvPr/>
        </p:nvSpPr>
        <p:spPr>
          <a:xfrm>
            <a:off x="731812" y="4652551"/>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31" name="TextBox 30"/>
          <p:cNvSpPr txBox="1"/>
          <p:nvPr/>
        </p:nvSpPr>
        <p:spPr>
          <a:xfrm>
            <a:off x="6206368" y="258383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2" name="TextBox 31"/>
          <p:cNvSpPr txBox="1"/>
          <p:nvPr/>
        </p:nvSpPr>
        <p:spPr>
          <a:xfrm>
            <a:off x="6206368" y="3184593"/>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3" name="TextBox 32"/>
          <p:cNvSpPr txBox="1"/>
          <p:nvPr/>
        </p:nvSpPr>
        <p:spPr>
          <a:xfrm>
            <a:off x="6206368" y="4035190"/>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34" name="TextBox 33"/>
          <p:cNvSpPr txBox="1"/>
          <p:nvPr/>
        </p:nvSpPr>
        <p:spPr>
          <a:xfrm>
            <a:off x="6206368" y="4706953"/>
            <a:ext cx="514350" cy="307777"/>
          </a:xfrm>
          <a:prstGeom prst="rect">
            <a:avLst/>
          </a:prstGeom>
          <a:noFill/>
        </p:spPr>
        <p:txBody>
          <a:bodyPr wrap="square" rtlCol="0">
            <a:spAutoFit/>
          </a:bodyPr>
          <a:lstStyle/>
          <a:p>
            <a:pPr algn="r"/>
            <a:r>
              <a:rPr lang="en-US" sz="1400" dirty="0" smtClean="0">
                <a:solidFill>
                  <a:schemeClr val="bg1"/>
                </a:solidFill>
              </a:rPr>
              <a:t>13%  </a:t>
            </a:r>
            <a:endParaRPr lang="en-US" sz="1400" dirty="0">
              <a:solidFill>
                <a:schemeClr val="bg1"/>
              </a:solidFill>
            </a:endParaRPr>
          </a:p>
        </p:txBody>
      </p:sp>
    </p:spTree>
    <p:extLst>
      <p:ext uri="{BB962C8B-B14F-4D97-AF65-F5344CB8AC3E}">
        <p14:creationId xmlns:p14="http://schemas.microsoft.com/office/powerpoint/2010/main" val="259332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737477589"/>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0" y="279396"/>
            <a:ext cx="9143999" cy="944562"/>
          </a:xfrm>
        </p:spPr>
        <p:txBody>
          <a:bodyPr>
            <a:noAutofit/>
          </a:bodyPr>
          <a:lstStyle/>
          <a:p>
            <a:r>
              <a:rPr lang="en-US" sz="2900" dirty="0" smtClean="0"/>
              <a:t>Worker Confidence About Paying for Long-term Care Also Shows Slow Steady Increase Since Low in 2011</a:t>
            </a:r>
            <a:endParaRPr lang="en-US" sz="2900" dirty="0"/>
          </a:p>
        </p:txBody>
      </p:sp>
      <p:sp>
        <p:nvSpPr>
          <p:cNvPr id="3" name="Content Placeholder 2"/>
          <p:cNvSpPr>
            <a:spLocks noGrp="1"/>
          </p:cNvSpPr>
          <p:nvPr>
            <p:ph idx="1"/>
          </p:nvPr>
        </p:nvSpPr>
        <p:spPr>
          <a:xfrm>
            <a:off x="304800" y="1295399"/>
            <a:ext cx="8610600" cy="877785"/>
          </a:xfrm>
        </p:spPr>
        <p:txBody>
          <a:bodyPr>
            <a:normAutofit/>
          </a:bodyPr>
          <a:lstStyle/>
          <a:p>
            <a:r>
              <a:rPr lang="en-US" dirty="0" smtClean="0"/>
              <a:t>Overall, how confident are you that you will have enough money to pay for long-term care, such as nursing home or home health care, should you need it during your retirement? (2015 Workers 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12</a:t>
            </a:fld>
            <a:endParaRPr lang="en-US" dirty="0"/>
          </a:p>
        </p:txBody>
      </p:sp>
      <p:sp>
        <p:nvSpPr>
          <p:cNvPr id="9" name="TextBox 1"/>
          <p:cNvSpPr txBox="1"/>
          <p:nvPr/>
        </p:nvSpPr>
        <p:spPr>
          <a:xfrm>
            <a:off x="8147886" y="278325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32%</a:t>
            </a:r>
            <a:endParaRPr lang="en-US" sz="1400" dirty="0"/>
          </a:p>
        </p:txBody>
      </p:sp>
      <p:sp>
        <p:nvSpPr>
          <p:cNvPr id="10" name="TextBox 1"/>
          <p:cNvSpPr txBox="1"/>
          <p:nvPr/>
        </p:nvSpPr>
        <p:spPr>
          <a:xfrm>
            <a:off x="8147885" y="353082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22%</a:t>
            </a:r>
            <a:endParaRPr lang="en-US" sz="1400" dirty="0"/>
          </a:p>
        </p:txBody>
      </p:sp>
      <p:sp>
        <p:nvSpPr>
          <p:cNvPr id="11" name="TextBox 1"/>
          <p:cNvSpPr txBox="1"/>
          <p:nvPr/>
        </p:nvSpPr>
        <p:spPr>
          <a:xfrm>
            <a:off x="8147886" y="419732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30%</a:t>
            </a:r>
            <a:endParaRPr lang="en-US" sz="1400" dirty="0">
              <a:solidFill>
                <a:schemeClr val="bg1"/>
              </a:solidFill>
            </a:endParaRPr>
          </a:p>
        </p:txBody>
      </p:sp>
      <p:sp>
        <p:nvSpPr>
          <p:cNvPr id="12" name="TextBox 1"/>
          <p:cNvSpPr txBox="1"/>
          <p:nvPr/>
        </p:nvSpPr>
        <p:spPr>
          <a:xfrm>
            <a:off x="8147887" y="473874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19" name="TextBox 18"/>
          <p:cNvSpPr txBox="1"/>
          <p:nvPr/>
        </p:nvSpPr>
        <p:spPr>
          <a:xfrm>
            <a:off x="4112250" y="2568920"/>
            <a:ext cx="514350" cy="307777"/>
          </a:xfrm>
          <a:prstGeom prst="rect">
            <a:avLst/>
          </a:prstGeom>
          <a:noFill/>
        </p:spPr>
        <p:txBody>
          <a:bodyPr wrap="square" rtlCol="0">
            <a:spAutoFit/>
          </a:bodyPr>
          <a:lstStyle/>
          <a:p>
            <a:pPr algn="r"/>
            <a:r>
              <a:rPr lang="en-US" sz="1400" dirty="0" smtClean="0"/>
              <a:t>21%  </a:t>
            </a:r>
            <a:endParaRPr lang="en-US" sz="1400" dirty="0"/>
          </a:p>
        </p:txBody>
      </p:sp>
      <p:sp>
        <p:nvSpPr>
          <p:cNvPr id="20" name="TextBox 19"/>
          <p:cNvSpPr txBox="1"/>
          <p:nvPr/>
        </p:nvSpPr>
        <p:spPr>
          <a:xfrm>
            <a:off x="4112250" y="3165820"/>
            <a:ext cx="514350" cy="307777"/>
          </a:xfrm>
          <a:prstGeom prst="rect">
            <a:avLst/>
          </a:prstGeom>
          <a:noFill/>
        </p:spPr>
        <p:txBody>
          <a:bodyPr wrap="square" rtlCol="0">
            <a:spAutoFit/>
          </a:bodyPr>
          <a:lstStyle/>
          <a:p>
            <a:pPr algn="r"/>
            <a:r>
              <a:rPr lang="en-US" sz="1400" dirty="0" smtClean="0"/>
              <a:t>23%  </a:t>
            </a:r>
            <a:endParaRPr lang="en-US" sz="1400" dirty="0"/>
          </a:p>
        </p:txBody>
      </p:sp>
      <p:sp>
        <p:nvSpPr>
          <p:cNvPr id="22" name="TextBox 21"/>
          <p:cNvSpPr txBox="1"/>
          <p:nvPr/>
        </p:nvSpPr>
        <p:spPr>
          <a:xfrm>
            <a:off x="4112250" y="3940217"/>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3" name="TextBox 22"/>
          <p:cNvSpPr txBox="1"/>
          <p:nvPr/>
        </p:nvSpPr>
        <p:spPr>
          <a:xfrm>
            <a:off x="4112250" y="4632409"/>
            <a:ext cx="514350" cy="307777"/>
          </a:xfrm>
          <a:prstGeom prst="rect">
            <a:avLst/>
          </a:prstGeom>
          <a:noFill/>
        </p:spPr>
        <p:txBody>
          <a:bodyPr wrap="square" rtlCol="0">
            <a:spAutoFit/>
          </a:bodyPr>
          <a:lstStyle/>
          <a:p>
            <a:pPr algn="r"/>
            <a:r>
              <a:rPr lang="en-US" sz="1400" dirty="0" smtClean="0">
                <a:solidFill>
                  <a:schemeClr val="bg1"/>
                </a:solidFill>
              </a:rPr>
              <a:t>17%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6183432" y="2687163"/>
            <a:ext cx="514350" cy="307777"/>
          </a:xfrm>
          <a:prstGeom prst="rect">
            <a:avLst/>
          </a:prstGeom>
          <a:noFill/>
        </p:spPr>
        <p:txBody>
          <a:bodyPr wrap="square" rtlCol="0">
            <a:spAutoFit/>
          </a:bodyPr>
          <a:lstStyle/>
          <a:p>
            <a:pPr algn="r"/>
            <a:r>
              <a:rPr lang="en-US" sz="1400" dirty="0" smtClean="0"/>
              <a:t>33%  </a:t>
            </a:r>
            <a:endParaRPr lang="en-US" sz="1400" dirty="0"/>
          </a:p>
        </p:txBody>
      </p:sp>
      <p:sp>
        <p:nvSpPr>
          <p:cNvPr id="18" name="TextBox 17"/>
          <p:cNvSpPr txBox="1"/>
          <p:nvPr/>
        </p:nvSpPr>
        <p:spPr>
          <a:xfrm>
            <a:off x="6183432" y="3436941"/>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1" name="TextBox 20"/>
          <p:cNvSpPr txBox="1"/>
          <p:nvPr/>
        </p:nvSpPr>
        <p:spPr>
          <a:xfrm>
            <a:off x="6183432" y="4201278"/>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
        <p:nvSpPr>
          <p:cNvPr id="24" name="TextBox 23"/>
          <p:cNvSpPr txBox="1"/>
          <p:nvPr/>
        </p:nvSpPr>
        <p:spPr>
          <a:xfrm>
            <a:off x="6183432" y="4744666"/>
            <a:ext cx="514350" cy="307777"/>
          </a:xfrm>
          <a:prstGeom prst="rect">
            <a:avLst/>
          </a:prstGeom>
          <a:noFill/>
        </p:spPr>
        <p:txBody>
          <a:bodyPr wrap="square" rtlCol="0">
            <a:spAutoFit/>
          </a:bodyPr>
          <a:lstStyle/>
          <a:p>
            <a:pPr algn="r"/>
            <a:r>
              <a:rPr lang="en-US" sz="1400" dirty="0" smtClean="0">
                <a:solidFill>
                  <a:schemeClr val="bg1"/>
                </a:solidFill>
              </a:rPr>
              <a:t>9%  </a:t>
            </a:r>
            <a:endParaRPr lang="en-US" sz="1400" dirty="0">
              <a:solidFill>
                <a:schemeClr val="bg1"/>
              </a:solidFill>
            </a:endParaRPr>
          </a:p>
        </p:txBody>
      </p:sp>
      <p:sp>
        <p:nvSpPr>
          <p:cNvPr id="25" name="TextBox 24"/>
          <p:cNvSpPr txBox="1"/>
          <p:nvPr/>
        </p:nvSpPr>
        <p:spPr>
          <a:xfrm>
            <a:off x="984287" y="2642980"/>
            <a:ext cx="514350" cy="307777"/>
          </a:xfrm>
          <a:prstGeom prst="rect">
            <a:avLst/>
          </a:prstGeom>
          <a:noFill/>
        </p:spPr>
        <p:txBody>
          <a:bodyPr wrap="square" rtlCol="0">
            <a:spAutoFit/>
          </a:bodyPr>
          <a:lstStyle/>
          <a:p>
            <a:pPr algn="r"/>
            <a:r>
              <a:rPr lang="en-US" sz="1400" dirty="0" smtClean="0"/>
              <a:t>28%  </a:t>
            </a:r>
            <a:endParaRPr lang="en-US" sz="1400" dirty="0"/>
          </a:p>
        </p:txBody>
      </p:sp>
      <p:sp>
        <p:nvSpPr>
          <p:cNvPr id="26" name="TextBox 25"/>
          <p:cNvSpPr txBox="1"/>
          <p:nvPr/>
        </p:nvSpPr>
        <p:spPr>
          <a:xfrm>
            <a:off x="984287" y="3311050"/>
            <a:ext cx="514350" cy="307777"/>
          </a:xfrm>
          <a:prstGeom prst="rect">
            <a:avLst/>
          </a:prstGeom>
          <a:noFill/>
        </p:spPr>
        <p:txBody>
          <a:bodyPr wrap="square" rtlCol="0">
            <a:spAutoFit/>
          </a:bodyPr>
          <a:lstStyle/>
          <a:p>
            <a:pPr algn="r"/>
            <a:r>
              <a:rPr lang="en-US" sz="1400" dirty="0" smtClean="0"/>
              <a:t>26%  </a:t>
            </a:r>
            <a:endParaRPr lang="en-US" sz="1400" dirty="0"/>
          </a:p>
        </p:txBody>
      </p:sp>
      <p:sp>
        <p:nvSpPr>
          <p:cNvPr id="27" name="TextBox 26"/>
          <p:cNvSpPr txBox="1"/>
          <p:nvPr/>
        </p:nvSpPr>
        <p:spPr>
          <a:xfrm>
            <a:off x="984287" y="4049737"/>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8" name="TextBox 27"/>
          <p:cNvSpPr txBox="1"/>
          <p:nvPr/>
        </p:nvSpPr>
        <p:spPr>
          <a:xfrm>
            <a:off x="984287" y="467795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Tree>
    <p:extLst>
      <p:ext uri="{BB962C8B-B14F-4D97-AF65-F5344CB8AC3E}">
        <p14:creationId xmlns:p14="http://schemas.microsoft.com/office/powerpoint/2010/main" val="19302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871936538"/>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About Their Ability to Pay for Basic Expenses Continues to Increase</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basic expenses during your retirement? (2015 Retirees n=1,001)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13</a:t>
            </a:fld>
            <a:endParaRPr lang="en-US" dirty="0"/>
          </a:p>
        </p:txBody>
      </p:sp>
      <p:sp>
        <p:nvSpPr>
          <p:cNvPr id="9" name="TextBox 1"/>
          <p:cNvSpPr txBox="1"/>
          <p:nvPr/>
        </p:nvSpPr>
        <p:spPr>
          <a:xfrm>
            <a:off x="8215673" y="242765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9%</a:t>
            </a:r>
            <a:endParaRPr lang="en-US" sz="1400" dirty="0"/>
          </a:p>
        </p:txBody>
      </p:sp>
      <p:sp>
        <p:nvSpPr>
          <p:cNvPr id="10" name="TextBox 1"/>
          <p:cNvSpPr txBox="1"/>
          <p:nvPr/>
        </p:nvSpPr>
        <p:spPr>
          <a:xfrm>
            <a:off x="8215673" y="270532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9</a:t>
            </a:r>
            <a:r>
              <a:rPr lang="en-US" sz="1400" dirty="0" smtClean="0"/>
              <a:t>%</a:t>
            </a:r>
            <a:endParaRPr lang="en-US" sz="1400" dirty="0"/>
          </a:p>
        </p:txBody>
      </p:sp>
      <p:sp>
        <p:nvSpPr>
          <p:cNvPr id="11" name="TextBox 1"/>
          <p:cNvSpPr txBox="1"/>
          <p:nvPr/>
        </p:nvSpPr>
        <p:spPr>
          <a:xfrm>
            <a:off x="8215673" y="342262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12" name="TextBox 1"/>
          <p:cNvSpPr txBox="1"/>
          <p:nvPr/>
        </p:nvSpPr>
        <p:spPr>
          <a:xfrm>
            <a:off x="8215673" y="44708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44%</a:t>
            </a:r>
            <a:endParaRPr lang="en-US" sz="1400" dirty="0">
              <a:solidFill>
                <a:schemeClr val="bg1"/>
              </a:solidFill>
            </a:endParaRPr>
          </a:p>
        </p:txBody>
      </p:sp>
      <p:sp>
        <p:nvSpPr>
          <p:cNvPr id="19" name="TextBox 18"/>
          <p:cNvSpPr txBox="1"/>
          <p:nvPr/>
        </p:nvSpPr>
        <p:spPr>
          <a:xfrm>
            <a:off x="5802175" y="246732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0" name="TextBox 19"/>
          <p:cNvSpPr txBox="1"/>
          <p:nvPr/>
        </p:nvSpPr>
        <p:spPr>
          <a:xfrm>
            <a:off x="5802175" y="2734020"/>
            <a:ext cx="514350" cy="307777"/>
          </a:xfrm>
          <a:prstGeom prst="rect">
            <a:avLst/>
          </a:prstGeom>
          <a:noFill/>
        </p:spPr>
        <p:txBody>
          <a:bodyPr wrap="square" rtlCol="0">
            <a:spAutoFit/>
          </a:bodyPr>
          <a:lstStyle/>
          <a:p>
            <a:pPr algn="r"/>
            <a:r>
              <a:rPr lang="en-US" sz="1400" dirty="0"/>
              <a:t>6</a:t>
            </a:r>
            <a:r>
              <a:rPr lang="en-US" sz="1400" dirty="0" smtClean="0"/>
              <a:t>%  </a:t>
            </a:r>
            <a:endParaRPr lang="en-US" sz="1400" dirty="0"/>
          </a:p>
        </p:txBody>
      </p:sp>
      <p:sp>
        <p:nvSpPr>
          <p:cNvPr id="22" name="TextBox 21"/>
          <p:cNvSpPr txBox="1"/>
          <p:nvPr/>
        </p:nvSpPr>
        <p:spPr>
          <a:xfrm>
            <a:off x="5802175" y="3279817"/>
            <a:ext cx="514350" cy="307777"/>
          </a:xfrm>
          <a:prstGeom prst="rect">
            <a:avLst/>
          </a:prstGeom>
          <a:noFill/>
        </p:spPr>
        <p:txBody>
          <a:bodyPr wrap="square" rtlCol="0">
            <a:spAutoFit/>
          </a:bodyPr>
          <a:lstStyle/>
          <a:p>
            <a:pPr algn="r"/>
            <a:r>
              <a:rPr lang="en-US" sz="1400" dirty="0">
                <a:solidFill>
                  <a:schemeClr val="bg1"/>
                </a:solidFill>
              </a:rPr>
              <a:t>4</a:t>
            </a:r>
            <a:r>
              <a:rPr lang="en-US" sz="1400" dirty="0" smtClean="0">
                <a:solidFill>
                  <a:schemeClr val="bg1"/>
                </a:solidFill>
              </a:rPr>
              <a:t>5%  </a:t>
            </a:r>
            <a:endParaRPr lang="en-US" sz="1400" dirty="0">
              <a:solidFill>
                <a:schemeClr val="bg1"/>
              </a:solidFill>
            </a:endParaRPr>
          </a:p>
        </p:txBody>
      </p:sp>
      <p:sp>
        <p:nvSpPr>
          <p:cNvPr id="23" name="TextBox 22"/>
          <p:cNvSpPr txBox="1"/>
          <p:nvPr/>
        </p:nvSpPr>
        <p:spPr>
          <a:xfrm>
            <a:off x="5802175"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890207"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890207" y="2661416"/>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21" name="TextBox 20"/>
          <p:cNvSpPr txBox="1"/>
          <p:nvPr/>
        </p:nvSpPr>
        <p:spPr>
          <a:xfrm>
            <a:off x="2890207" y="3222553"/>
            <a:ext cx="514350" cy="307777"/>
          </a:xfrm>
          <a:prstGeom prst="rect">
            <a:avLst/>
          </a:prstGeom>
          <a:noFill/>
        </p:spPr>
        <p:txBody>
          <a:bodyPr wrap="square" rtlCol="0">
            <a:spAutoFit/>
          </a:bodyPr>
          <a:lstStyle/>
          <a:p>
            <a:pPr algn="r"/>
            <a:r>
              <a:rPr lang="en-US" sz="1400" dirty="0" smtClean="0">
                <a:solidFill>
                  <a:schemeClr val="bg1"/>
                </a:solidFill>
              </a:rPr>
              <a:t>36%  </a:t>
            </a:r>
            <a:endParaRPr lang="en-US" sz="1400" dirty="0">
              <a:solidFill>
                <a:schemeClr val="bg1"/>
              </a:solidFill>
            </a:endParaRPr>
          </a:p>
        </p:txBody>
      </p:sp>
      <p:sp>
        <p:nvSpPr>
          <p:cNvPr id="24" name="TextBox 23"/>
          <p:cNvSpPr txBox="1"/>
          <p:nvPr/>
        </p:nvSpPr>
        <p:spPr>
          <a:xfrm>
            <a:off x="2890207" y="4261241"/>
            <a:ext cx="514350" cy="307777"/>
          </a:xfrm>
          <a:prstGeom prst="rect">
            <a:avLst/>
          </a:prstGeom>
          <a:noFill/>
        </p:spPr>
        <p:txBody>
          <a:bodyPr wrap="square" rtlCol="0">
            <a:spAutoFit/>
          </a:bodyPr>
          <a:lstStyle/>
          <a:p>
            <a:pPr algn="r"/>
            <a:r>
              <a:rPr lang="en-US" sz="1400" dirty="0" smtClean="0">
                <a:solidFill>
                  <a:schemeClr val="bg1"/>
                </a:solidFill>
              </a:rPr>
              <a:t>48%  </a:t>
            </a:r>
            <a:endParaRPr lang="en-US" sz="1400" dirty="0">
              <a:solidFill>
                <a:schemeClr val="bg1"/>
              </a:solidFill>
            </a:endParaRPr>
          </a:p>
        </p:txBody>
      </p:sp>
      <p:sp>
        <p:nvSpPr>
          <p:cNvPr id="25" name="TextBox 24"/>
          <p:cNvSpPr txBox="1"/>
          <p:nvPr/>
        </p:nvSpPr>
        <p:spPr>
          <a:xfrm>
            <a:off x="1452662" y="2389805"/>
            <a:ext cx="514350" cy="307777"/>
          </a:xfrm>
          <a:prstGeom prst="rect">
            <a:avLst/>
          </a:prstGeom>
          <a:noFill/>
        </p:spPr>
        <p:txBody>
          <a:bodyPr wrap="square" rtlCol="0">
            <a:spAutoFit/>
          </a:bodyPr>
          <a:lstStyle/>
          <a:p>
            <a:pPr algn="r"/>
            <a:r>
              <a:rPr lang="en-US" sz="1400" dirty="0"/>
              <a:t>2</a:t>
            </a:r>
            <a:r>
              <a:rPr lang="en-US" sz="1400" dirty="0" smtClean="0"/>
              <a:t>%  </a:t>
            </a:r>
            <a:endParaRPr lang="en-US" sz="1400" dirty="0"/>
          </a:p>
        </p:txBody>
      </p:sp>
      <p:sp>
        <p:nvSpPr>
          <p:cNvPr id="26" name="TextBox 25"/>
          <p:cNvSpPr txBox="1"/>
          <p:nvPr/>
        </p:nvSpPr>
        <p:spPr>
          <a:xfrm>
            <a:off x="1452662" y="2626075"/>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7" name="TextBox 26"/>
          <p:cNvSpPr txBox="1"/>
          <p:nvPr/>
        </p:nvSpPr>
        <p:spPr>
          <a:xfrm>
            <a:off x="1452662" y="3339362"/>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8" name="TextBox 27"/>
          <p:cNvSpPr txBox="1"/>
          <p:nvPr/>
        </p:nvSpPr>
        <p:spPr>
          <a:xfrm>
            <a:off x="1452662" y="4386676"/>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Tree>
    <p:extLst>
      <p:ext uri="{BB962C8B-B14F-4D97-AF65-F5344CB8AC3E}">
        <p14:creationId xmlns:p14="http://schemas.microsoft.com/office/powerpoint/2010/main" val="84833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468188364"/>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About Paying for Medical Expenses Are at Highest Level Since 2007</a:t>
            </a:r>
            <a:endParaRPr lang="en-US" dirty="0"/>
          </a:p>
        </p:txBody>
      </p:sp>
      <p:sp>
        <p:nvSpPr>
          <p:cNvPr id="3" name="Content Placeholder 2"/>
          <p:cNvSpPr>
            <a:spLocks noGrp="1"/>
          </p:cNvSpPr>
          <p:nvPr>
            <p:ph idx="1"/>
          </p:nvPr>
        </p:nvSpPr>
        <p:spPr/>
        <p:txBody>
          <a:bodyPr/>
          <a:lstStyle/>
          <a:p>
            <a:r>
              <a:rPr lang="en-US" dirty="0" smtClean="0"/>
              <a:t>Overall, how confident are you that you will have enough money to take care of your medical expenses during your retirement? (2015 Retirees n=1,001)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14</a:t>
            </a:fld>
            <a:endParaRPr lang="en-US" dirty="0"/>
          </a:p>
        </p:txBody>
      </p:sp>
      <p:sp>
        <p:nvSpPr>
          <p:cNvPr id="9" name="TextBox 1"/>
          <p:cNvSpPr txBox="1"/>
          <p:nvPr/>
        </p:nvSpPr>
        <p:spPr>
          <a:xfrm>
            <a:off x="8197861" y="25276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0" name="TextBox 1"/>
          <p:cNvSpPr txBox="1"/>
          <p:nvPr/>
        </p:nvSpPr>
        <p:spPr>
          <a:xfrm>
            <a:off x="8197860" y="28458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197861" y="36139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2" name="TextBox 1"/>
          <p:cNvSpPr txBox="1"/>
          <p:nvPr/>
        </p:nvSpPr>
        <p:spPr>
          <a:xfrm>
            <a:off x="8197861" y="44843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39%</a:t>
            </a:r>
            <a:endParaRPr lang="en-US" sz="1400" dirty="0">
              <a:solidFill>
                <a:schemeClr val="bg1"/>
              </a:solidFill>
            </a:endParaRPr>
          </a:p>
        </p:txBody>
      </p:sp>
      <p:sp>
        <p:nvSpPr>
          <p:cNvPr id="19" name="TextBox 18"/>
          <p:cNvSpPr txBox="1"/>
          <p:nvPr/>
        </p:nvSpPr>
        <p:spPr>
          <a:xfrm>
            <a:off x="4708200" y="2416520"/>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20" name="TextBox 19"/>
          <p:cNvSpPr txBox="1"/>
          <p:nvPr/>
        </p:nvSpPr>
        <p:spPr>
          <a:xfrm>
            <a:off x="4708200" y="2734020"/>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2" name="TextBox 21"/>
          <p:cNvSpPr txBox="1"/>
          <p:nvPr/>
        </p:nvSpPr>
        <p:spPr>
          <a:xfrm>
            <a:off x="4708200" y="3394117"/>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3" name="TextBox 22"/>
          <p:cNvSpPr txBox="1"/>
          <p:nvPr/>
        </p:nvSpPr>
        <p:spPr>
          <a:xfrm>
            <a:off x="4708200" y="4391109"/>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111307" y="2448213"/>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18" name="TextBox 17"/>
          <p:cNvSpPr txBox="1"/>
          <p:nvPr/>
        </p:nvSpPr>
        <p:spPr>
          <a:xfrm>
            <a:off x="5111307" y="2782066"/>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1" name="TextBox 20"/>
          <p:cNvSpPr txBox="1"/>
          <p:nvPr/>
        </p:nvSpPr>
        <p:spPr>
          <a:xfrm>
            <a:off x="5111307" y="3311453"/>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
        <p:nvSpPr>
          <p:cNvPr id="24" name="TextBox 23"/>
          <p:cNvSpPr txBox="1"/>
          <p:nvPr/>
        </p:nvSpPr>
        <p:spPr>
          <a:xfrm>
            <a:off x="5111307" y="4223141"/>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5" name="TextBox 24"/>
          <p:cNvSpPr txBox="1"/>
          <p:nvPr/>
        </p:nvSpPr>
        <p:spPr>
          <a:xfrm>
            <a:off x="2901412" y="2452480"/>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26" name="TextBox 25"/>
          <p:cNvSpPr txBox="1"/>
          <p:nvPr/>
        </p:nvSpPr>
        <p:spPr>
          <a:xfrm>
            <a:off x="2901412" y="281575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7" name="TextBox 26"/>
          <p:cNvSpPr txBox="1"/>
          <p:nvPr/>
        </p:nvSpPr>
        <p:spPr>
          <a:xfrm>
            <a:off x="2901412" y="3414737"/>
            <a:ext cx="514350" cy="307777"/>
          </a:xfrm>
          <a:prstGeom prst="rect">
            <a:avLst/>
          </a:prstGeom>
          <a:noFill/>
        </p:spPr>
        <p:txBody>
          <a:bodyPr wrap="square" rtlCol="0">
            <a:spAutoFit/>
          </a:bodyPr>
          <a:lstStyle/>
          <a:p>
            <a:pPr algn="r"/>
            <a:r>
              <a:rPr lang="en-US" sz="1400" dirty="0" smtClean="0">
                <a:solidFill>
                  <a:schemeClr val="bg1"/>
                </a:solidFill>
              </a:rPr>
              <a:t>38%  </a:t>
            </a:r>
            <a:endParaRPr lang="en-US" sz="1400" dirty="0">
              <a:solidFill>
                <a:schemeClr val="bg1"/>
              </a:solidFill>
            </a:endParaRPr>
          </a:p>
        </p:txBody>
      </p:sp>
      <p:sp>
        <p:nvSpPr>
          <p:cNvPr id="28" name="TextBox 27"/>
          <p:cNvSpPr txBox="1"/>
          <p:nvPr/>
        </p:nvSpPr>
        <p:spPr>
          <a:xfrm>
            <a:off x="2901412" y="4398551"/>
            <a:ext cx="514350" cy="307777"/>
          </a:xfrm>
          <a:prstGeom prst="rect">
            <a:avLst/>
          </a:prstGeom>
          <a:noFill/>
        </p:spPr>
        <p:txBody>
          <a:bodyPr wrap="square" rtlCol="0">
            <a:spAutoFit/>
          </a:bodyPr>
          <a:lstStyle/>
          <a:p>
            <a:pPr algn="r"/>
            <a:r>
              <a:rPr lang="en-US" sz="1400" dirty="0" smtClean="0">
                <a:solidFill>
                  <a:schemeClr val="bg1"/>
                </a:solidFill>
              </a:rPr>
              <a:t>32%  </a:t>
            </a:r>
            <a:endParaRPr lang="en-US" sz="1400" dirty="0">
              <a:solidFill>
                <a:schemeClr val="bg1"/>
              </a:solidFill>
            </a:endParaRPr>
          </a:p>
        </p:txBody>
      </p:sp>
    </p:spTree>
    <p:extLst>
      <p:ext uri="{BB962C8B-B14F-4D97-AF65-F5344CB8AC3E}">
        <p14:creationId xmlns:p14="http://schemas.microsoft.com/office/powerpoint/2010/main" val="170041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46551742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2000-2015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in Their Ability to Pay for Long-term Care Expenses Continues to Increase</a:t>
            </a:r>
            <a:endParaRPr lang="en-US" dirty="0"/>
          </a:p>
        </p:txBody>
      </p:sp>
      <p:sp>
        <p:nvSpPr>
          <p:cNvPr id="3" name="Content Placeholder 2"/>
          <p:cNvSpPr>
            <a:spLocks noGrp="1"/>
          </p:cNvSpPr>
          <p:nvPr>
            <p:ph idx="1"/>
          </p:nvPr>
        </p:nvSpPr>
        <p:spPr>
          <a:xfrm>
            <a:off x="304800" y="1295400"/>
            <a:ext cx="8534400" cy="842158"/>
          </a:xfrm>
        </p:spPr>
        <p:txBody>
          <a:bodyPr>
            <a:normAutofit/>
          </a:bodyPr>
          <a:lstStyle/>
          <a:p>
            <a:r>
              <a:rPr lang="en-US" dirty="0" smtClean="0"/>
              <a:t>Overall, how confident are you that you </a:t>
            </a:r>
            <a:r>
              <a:rPr lang="en-US" dirty="0"/>
              <a:t>will have enough money to pay for long-term care, such as nursing home or home health care, should you need it during your </a:t>
            </a:r>
            <a:r>
              <a:rPr lang="en-US" dirty="0" smtClean="0"/>
              <a:t>retirement? (2015 Retirees n=1,001)</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15</a:t>
            </a:fld>
            <a:endParaRPr lang="en-US" dirty="0"/>
          </a:p>
        </p:txBody>
      </p:sp>
      <p:sp>
        <p:nvSpPr>
          <p:cNvPr id="9" name="TextBox 1"/>
          <p:cNvSpPr txBox="1"/>
          <p:nvPr/>
        </p:nvSpPr>
        <p:spPr>
          <a:xfrm>
            <a:off x="8155061" y="26342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23%</a:t>
            </a:r>
            <a:endParaRPr lang="en-US" sz="1400" dirty="0"/>
          </a:p>
        </p:txBody>
      </p:sp>
      <p:sp>
        <p:nvSpPr>
          <p:cNvPr id="10" name="TextBox 1"/>
          <p:cNvSpPr txBox="1"/>
          <p:nvPr/>
        </p:nvSpPr>
        <p:spPr>
          <a:xfrm>
            <a:off x="8155060" y="33310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1" name="TextBox 1"/>
          <p:cNvSpPr txBox="1"/>
          <p:nvPr/>
        </p:nvSpPr>
        <p:spPr>
          <a:xfrm>
            <a:off x="8155061" y="39975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34%</a:t>
            </a:r>
            <a:endParaRPr lang="en-US" sz="1400" dirty="0">
              <a:solidFill>
                <a:schemeClr val="bg1"/>
              </a:solidFill>
            </a:endParaRPr>
          </a:p>
        </p:txBody>
      </p:sp>
      <p:sp>
        <p:nvSpPr>
          <p:cNvPr id="12" name="TextBox 1"/>
          <p:cNvSpPr txBox="1"/>
          <p:nvPr/>
        </p:nvSpPr>
        <p:spPr>
          <a:xfrm>
            <a:off x="8155061" y="45631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25%</a:t>
            </a:r>
            <a:endParaRPr lang="en-US" sz="1400" dirty="0">
              <a:solidFill>
                <a:schemeClr val="bg1"/>
              </a:solidFill>
            </a:endParaRPr>
          </a:p>
        </p:txBody>
      </p:sp>
      <p:sp>
        <p:nvSpPr>
          <p:cNvPr id="19" name="TextBox 18"/>
          <p:cNvSpPr txBox="1"/>
          <p:nvPr/>
        </p:nvSpPr>
        <p:spPr>
          <a:xfrm>
            <a:off x="3602600" y="257209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0" name="TextBox 19"/>
          <p:cNvSpPr txBox="1"/>
          <p:nvPr/>
        </p:nvSpPr>
        <p:spPr>
          <a:xfrm>
            <a:off x="3602600" y="3080095"/>
            <a:ext cx="514350" cy="307777"/>
          </a:xfrm>
          <a:prstGeom prst="rect">
            <a:avLst/>
          </a:prstGeom>
          <a:noFill/>
        </p:spPr>
        <p:txBody>
          <a:bodyPr wrap="square" rtlCol="0">
            <a:spAutoFit/>
          </a:bodyPr>
          <a:lstStyle/>
          <a:p>
            <a:pPr algn="r"/>
            <a:r>
              <a:rPr lang="en-US" sz="1400" dirty="0" smtClean="0"/>
              <a:t>25%  </a:t>
            </a:r>
            <a:endParaRPr lang="en-US" sz="1400" dirty="0"/>
          </a:p>
        </p:txBody>
      </p:sp>
      <p:sp>
        <p:nvSpPr>
          <p:cNvPr id="22" name="TextBox 21"/>
          <p:cNvSpPr txBox="1"/>
          <p:nvPr/>
        </p:nvSpPr>
        <p:spPr>
          <a:xfrm>
            <a:off x="3602600" y="3829092"/>
            <a:ext cx="514350" cy="307777"/>
          </a:xfrm>
          <a:prstGeom prst="rect">
            <a:avLst/>
          </a:prstGeom>
          <a:noFill/>
        </p:spPr>
        <p:txBody>
          <a:bodyPr wrap="square" rtlCol="0">
            <a:spAutoFit/>
          </a:bodyPr>
          <a:lstStyle/>
          <a:p>
            <a:pPr algn="r"/>
            <a:r>
              <a:rPr lang="en-US" sz="1400" dirty="0" smtClean="0">
                <a:solidFill>
                  <a:schemeClr val="bg1"/>
                </a:solidFill>
              </a:rPr>
              <a:t>33%  </a:t>
            </a:r>
            <a:endParaRPr lang="en-US" sz="1400" dirty="0">
              <a:solidFill>
                <a:schemeClr val="bg1"/>
              </a:solidFill>
            </a:endParaRPr>
          </a:p>
        </p:txBody>
      </p:sp>
      <p:sp>
        <p:nvSpPr>
          <p:cNvPr id="23" name="TextBox 22"/>
          <p:cNvSpPr txBox="1"/>
          <p:nvPr/>
        </p:nvSpPr>
        <p:spPr>
          <a:xfrm>
            <a:off x="3602600" y="4559384"/>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170357" y="2749838"/>
            <a:ext cx="514350" cy="307777"/>
          </a:xfrm>
          <a:prstGeom prst="rect">
            <a:avLst/>
          </a:prstGeom>
          <a:noFill/>
        </p:spPr>
        <p:txBody>
          <a:bodyPr wrap="square" rtlCol="0">
            <a:spAutoFit/>
          </a:bodyPr>
          <a:lstStyle/>
          <a:p>
            <a:pPr algn="r"/>
            <a:r>
              <a:rPr lang="en-US" sz="1400" dirty="0" smtClean="0"/>
              <a:t>38%  </a:t>
            </a:r>
            <a:endParaRPr lang="en-US" sz="1400" dirty="0"/>
          </a:p>
        </p:txBody>
      </p:sp>
      <p:sp>
        <p:nvSpPr>
          <p:cNvPr id="18" name="TextBox 17"/>
          <p:cNvSpPr txBox="1"/>
          <p:nvPr/>
        </p:nvSpPr>
        <p:spPr>
          <a:xfrm>
            <a:off x="5170357" y="34742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5170357" y="4089328"/>
            <a:ext cx="514350" cy="307777"/>
          </a:xfrm>
          <a:prstGeom prst="rect">
            <a:avLst/>
          </a:prstGeom>
          <a:noFill/>
        </p:spPr>
        <p:txBody>
          <a:bodyPr wrap="square" rtlCol="0">
            <a:spAutoFit/>
          </a:bodyPr>
          <a:lstStyle/>
          <a:p>
            <a:pPr algn="r"/>
            <a:r>
              <a:rPr lang="en-US" sz="1400" dirty="0" smtClean="0">
                <a:solidFill>
                  <a:schemeClr val="bg1"/>
                </a:solidFill>
              </a:rPr>
              <a:t>29%  </a:t>
            </a:r>
            <a:endParaRPr lang="en-US" sz="1400" dirty="0">
              <a:solidFill>
                <a:schemeClr val="bg1"/>
              </a:solidFill>
            </a:endParaRPr>
          </a:p>
        </p:txBody>
      </p:sp>
      <p:sp>
        <p:nvSpPr>
          <p:cNvPr id="24" name="TextBox 23"/>
          <p:cNvSpPr txBox="1"/>
          <p:nvPr/>
        </p:nvSpPr>
        <p:spPr>
          <a:xfrm>
            <a:off x="5170357" y="4654941"/>
            <a:ext cx="514350" cy="307777"/>
          </a:xfrm>
          <a:prstGeom prst="rect">
            <a:avLst/>
          </a:prstGeom>
          <a:noFill/>
        </p:spPr>
        <p:txBody>
          <a:bodyPr wrap="square" rtlCol="0">
            <a:spAutoFit/>
          </a:bodyPr>
          <a:lstStyle/>
          <a:p>
            <a:pPr algn="r"/>
            <a:r>
              <a:rPr lang="en-US" sz="1400" dirty="0" smtClean="0">
                <a:solidFill>
                  <a:schemeClr val="bg1"/>
                </a:solidFill>
              </a:rPr>
              <a:t>15%  </a:t>
            </a:r>
            <a:endParaRPr lang="en-US" sz="1400" dirty="0">
              <a:solidFill>
                <a:schemeClr val="bg1"/>
              </a:solidFill>
            </a:endParaRPr>
          </a:p>
        </p:txBody>
      </p:sp>
      <p:sp>
        <p:nvSpPr>
          <p:cNvPr id="25" name="TextBox 24"/>
          <p:cNvSpPr txBox="1"/>
          <p:nvPr/>
        </p:nvSpPr>
        <p:spPr>
          <a:xfrm>
            <a:off x="2553812" y="2646155"/>
            <a:ext cx="514350" cy="307777"/>
          </a:xfrm>
          <a:prstGeom prst="rect">
            <a:avLst/>
          </a:prstGeom>
          <a:noFill/>
        </p:spPr>
        <p:txBody>
          <a:bodyPr wrap="square" rtlCol="0">
            <a:spAutoFit/>
          </a:bodyPr>
          <a:lstStyle/>
          <a:p>
            <a:pPr algn="r"/>
            <a:r>
              <a:rPr lang="en-US" sz="1400" dirty="0" smtClean="0"/>
              <a:t>27%  </a:t>
            </a:r>
            <a:endParaRPr lang="en-US" sz="1400" dirty="0"/>
          </a:p>
        </p:txBody>
      </p:sp>
      <p:sp>
        <p:nvSpPr>
          <p:cNvPr id="26" name="TextBox 25"/>
          <p:cNvSpPr txBox="1"/>
          <p:nvPr/>
        </p:nvSpPr>
        <p:spPr>
          <a:xfrm>
            <a:off x="2553812" y="3263425"/>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7" name="TextBox 26"/>
          <p:cNvSpPr txBox="1"/>
          <p:nvPr/>
        </p:nvSpPr>
        <p:spPr>
          <a:xfrm>
            <a:off x="2553812" y="3786212"/>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8" name="TextBox 27"/>
          <p:cNvSpPr txBox="1"/>
          <p:nvPr/>
        </p:nvSpPr>
        <p:spPr>
          <a:xfrm>
            <a:off x="2553812" y="4503326"/>
            <a:ext cx="514350" cy="307777"/>
          </a:xfrm>
          <a:prstGeom prst="rect">
            <a:avLst/>
          </a:prstGeom>
          <a:noFill/>
        </p:spPr>
        <p:txBody>
          <a:bodyPr wrap="square" rtlCol="0">
            <a:spAutoFit/>
          </a:bodyPr>
          <a:lstStyle/>
          <a:p>
            <a:pPr algn="r"/>
            <a:r>
              <a:rPr lang="en-US" sz="1400" dirty="0" smtClean="0">
                <a:solidFill>
                  <a:schemeClr val="bg1"/>
                </a:solidFill>
              </a:rPr>
              <a:t>30%  </a:t>
            </a:r>
            <a:endParaRPr lang="en-US" sz="1400" dirty="0">
              <a:solidFill>
                <a:schemeClr val="bg1"/>
              </a:solidFill>
            </a:endParaRPr>
          </a:p>
        </p:txBody>
      </p:sp>
    </p:spTree>
    <p:extLst>
      <p:ext uri="{BB962C8B-B14F-4D97-AF65-F5344CB8AC3E}">
        <p14:creationId xmlns:p14="http://schemas.microsoft.com/office/powerpoint/2010/main" val="364638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Retirement Planning</a:t>
            </a:r>
            <a:endParaRPr lang="en-US" dirty="0"/>
          </a:p>
        </p:txBody>
      </p:sp>
    </p:spTree>
    <p:extLst>
      <p:ext uri="{BB962C8B-B14F-4D97-AF65-F5344CB8AC3E}">
        <p14:creationId xmlns:p14="http://schemas.microsoft.com/office/powerpoint/2010/main" val="3292420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166043554"/>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in Doing a Good Job Preparing for Retirement Continued to Increase</a:t>
            </a:r>
            <a:endParaRPr lang="en-US" dirty="0"/>
          </a:p>
        </p:txBody>
      </p:sp>
      <p:sp>
        <p:nvSpPr>
          <p:cNvPr id="3" name="Content Placeholder 2"/>
          <p:cNvSpPr>
            <a:spLocks noGrp="1"/>
          </p:cNvSpPr>
          <p:nvPr>
            <p:ph idx="1"/>
          </p:nvPr>
        </p:nvSpPr>
        <p:spPr/>
        <p:txBody>
          <a:bodyPr/>
          <a:lstStyle/>
          <a:p>
            <a:r>
              <a:rPr lang="en-US" dirty="0" smtClean="0"/>
              <a:t>Overall, how confident are you that you are doing a good job of preparing financially for your retirement? (2015 Workers 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17</a:t>
            </a:fld>
            <a:endParaRPr lang="en-US" dirty="0"/>
          </a:p>
        </p:txBody>
      </p:sp>
      <p:sp>
        <p:nvSpPr>
          <p:cNvPr id="9" name="TextBox 1"/>
          <p:cNvSpPr txBox="1"/>
          <p:nvPr/>
        </p:nvSpPr>
        <p:spPr>
          <a:xfrm>
            <a:off x="8197861" y="25180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18%</a:t>
            </a:r>
            <a:endParaRPr lang="en-US" sz="1400" dirty="0"/>
          </a:p>
        </p:txBody>
      </p:sp>
      <p:sp>
        <p:nvSpPr>
          <p:cNvPr id="10" name="TextBox 1"/>
          <p:cNvSpPr txBox="1"/>
          <p:nvPr/>
        </p:nvSpPr>
        <p:spPr>
          <a:xfrm>
            <a:off x="8197860" y="3008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1" name="TextBox 1"/>
          <p:cNvSpPr txBox="1"/>
          <p:nvPr/>
        </p:nvSpPr>
        <p:spPr>
          <a:xfrm>
            <a:off x="8197861" y="38019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2" name="TextBox 1"/>
          <p:cNvSpPr txBox="1"/>
          <p:nvPr/>
        </p:nvSpPr>
        <p:spPr>
          <a:xfrm>
            <a:off x="8197862" y="4660899"/>
            <a:ext cx="294314" cy="26284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25%</a:t>
            </a:r>
            <a:endParaRPr lang="en-US" sz="1400" dirty="0">
              <a:solidFill>
                <a:schemeClr val="bg1"/>
              </a:solidFill>
            </a:endParaRPr>
          </a:p>
        </p:txBody>
      </p:sp>
      <p:sp>
        <p:nvSpPr>
          <p:cNvPr id="19" name="TextBox 18"/>
          <p:cNvSpPr txBox="1"/>
          <p:nvPr/>
        </p:nvSpPr>
        <p:spPr>
          <a:xfrm>
            <a:off x="5463150" y="2451445"/>
            <a:ext cx="514350" cy="307777"/>
          </a:xfrm>
          <a:prstGeom prst="rect">
            <a:avLst/>
          </a:prstGeom>
          <a:noFill/>
        </p:spPr>
        <p:txBody>
          <a:bodyPr wrap="square" rtlCol="0">
            <a:spAutoFit/>
          </a:bodyPr>
          <a:lstStyle/>
          <a:p>
            <a:pPr algn="r"/>
            <a:r>
              <a:rPr lang="en-US" sz="1400" dirty="0" smtClean="0"/>
              <a:t>13%  </a:t>
            </a:r>
            <a:endParaRPr lang="en-US" sz="1400" dirty="0"/>
          </a:p>
        </p:txBody>
      </p:sp>
      <p:sp>
        <p:nvSpPr>
          <p:cNvPr id="20" name="TextBox 19"/>
          <p:cNvSpPr txBox="1"/>
          <p:nvPr/>
        </p:nvSpPr>
        <p:spPr>
          <a:xfrm>
            <a:off x="5463150" y="2857845"/>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2" name="TextBox 21"/>
          <p:cNvSpPr txBox="1"/>
          <p:nvPr/>
        </p:nvSpPr>
        <p:spPr>
          <a:xfrm>
            <a:off x="5463150" y="3568742"/>
            <a:ext cx="514350" cy="307777"/>
          </a:xfrm>
          <a:prstGeom prst="rect">
            <a:avLst/>
          </a:prstGeom>
          <a:noFill/>
        </p:spPr>
        <p:txBody>
          <a:bodyPr wrap="square" rtlCol="0">
            <a:spAutoFit/>
          </a:bodyPr>
          <a:lstStyle/>
          <a:p>
            <a:pPr algn="r"/>
            <a:r>
              <a:rPr lang="en-US" sz="1400" dirty="0" smtClean="0">
                <a:solidFill>
                  <a:schemeClr val="bg1"/>
                </a:solidFill>
              </a:rPr>
              <a:t>45%  </a:t>
            </a:r>
            <a:endParaRPr lang="en-US" sz="1400" dirty="0">
              <a:solidFill>
                <a:schemeClr val="bg1"/>
              </a:solidFill>
            </a:endParaRPr>
          </a:p>
        </p:txBody>
      </p:sp>
      <p:sp>
        <p:nvSpPr>
          <p:cNvPr id="23" name="TextBox 22"/>
          <p:cNvSpPr txBox="1"/>
          <p:nvPr/>
        </p:nvSpPr>
        <p:spPr>
          <a:xfrm>
            <a:off x="5463150" y="4527634"/>
            <a:ext cx="514350" cy="307777"/>
          </a:xfrm>
          <a:prstGeom prst="rect">
            <a:avLst/>
          </a:prstGeom>
          <a:noFill/>
        </p:spPr>
        <p:txBody>
          <a:bodyPr wrap="square" rtlCol="0">
            <a:spAutoFit/>
          </a:bodyPr>
          <a:lstStyle/>
          <a:p>
            <a:pPr algn="r"/>
            <a:r>
              <a:rPr lang="en-US" sz="1400" dirty="0" smtClean="0">
                <a:solidFill>
                  <a:schemeClr val="bg1"/>
                </a:solidFill>
              </a:rPr>
              <a:t>26%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2539307" y="2406938"/>
            <a:ext cx="514350" cy="307777"/>
          </a:xfrm>
          <a:prstGeom prst="rect">
            <a:avLst/>
          </a:prstGeom>
          <a:noFill/>
        </p:spPr>
        <p:txBody>
          <a:bodyPr wrap="square" rtlCol="0">
            <a:spAutoFit/>
          </a:bodyPr>
          <a:lstStyle/>
          <a:p>
            <a:pPr algn="r"/>
            <a:r>
              <a:rPr lang="en-US" sz="1400" dirty="0" smtClean="0"/>
              <a:t>9%  </a:t>
            </a:r>
            <a:endParaRPr lang="en-US" sz="1400" dirty="0"/>
          </a:p>
        </p:txBody>
      </p:sp>
      <p:sp>
        <p:nvSpPr>
          <p:cNvPr id="18" name="TextBox 17"/>
          <p:cNvSpPr txBox="1"/>
          <p:nvPr/>
        </p:nvSpPr>
        <p:spPr>
          <a:xfrm>
            <a:off x="2539307" y="2801116"/>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21" name="TextBox 20"/>
          <p:cNvSpPr txBox="1"/>
          <p:nvPr/>
        </p:nvSpPr>
        <p:spPr>
          <a:xfrm>
            <a:off x="2539307" y="3603553"/>
            <a:ext cx="514350" cy="307777"/>
          </a:xfrm>
          <a:prstGeom prst="rect">
            <a:avLst/>
          </a:prstGeom>
          <a:noFill/>
        </p:spPr>
        <p:txBody>
          <a:bodyPr wrap="square" rtlCol="0">
            <a:spAutoFit/>
          </a:bodyPr>
          <a:lstStyle/>
          <a:p>
            <a:pPr algn="r"/>
            <a:r>
              <a:rPr lang="en-US" sz="1400" dirty="0" smtClean="0">
                <a:solidFill>
                  <a:schemeClr val="bg1"/>
                </a:solidFill>
              </a:rPr>
              <a:t>50%  </a:t>
            </a:r>
            <a:endParaRPr lang="en-US" sz="1400" dirty="0">
              <a:solidFill>
                <a:schemeClr val="bg1"/>
              </a:solidFill>
            </a:endParaRPr>
          </a:p>
        </p:txBody>
      </p:sp>
      <p:sp>
        <p:nvSpPr>
          <p:cNvPr id="24" name="TextBox 23"/>
          <p:cNvSpPr txBox="1"/>
          <p:nvPr/>
        </p:nvSpPr>
        <p:spPr>
          <a:xfrm>
            <a:off x="2539307" y="4553341"/>
            <a:ext cx="514350" cy="307777"/>
          </a:xfrm>
          <a:prstGeom prst="rect">
            <a:avLst/>
          </a:prstGeom>
          <a:noFill/>
        </p:spPr>
        <p:txBody>
          <a:bodyPr wrap="square" rtlCol="0">
            <a:spAutoFit/>
          </a:bodyPr>
          <a:lstStyle/>
          <a:p>
            <a:pPr algn="r"/>
            <a:r>
              <a:rPr lang="en-US" sz="1400" dirty="0" smtClean="0">
                <a:solidFill>
                  <a:schemeClr val="bg1"/>
                </a:solidFill>
              </a:rPr>
              <a:t>23%  </a:t>
            </a:r>
            <a:endParaRPr lang="en-US" sz="1400" dirty="0">
              <a:solidFill>
                <a:schemeClr val="bg1"/>
              </a:solidFill>
            </a:endParaRPr>
          </a:p>
        </p:txBody>
      </p:sp>
      <p:sp>
        <p:nvSpPr>
          <p:cNvPr id="25" name="TextBox 24"/>
          <p:cNvSpPr txBox="1"/>
          <p:nvPr/>
        </p:nvSpPr>
        <p:spPr>
          <a:xfrm>
            <a:off x="703362" y="2503280"/>
            <a:ext cx="514350" cy="307777"/>
          </a:xfrm>
          <a:prstGeom prst="rect">
            <a:avLst/>
          </a:prstGeom>
          <a:noFill/>
        </p:spPr>
        <p:txBody>
          <a:bodyPr wrap="square" rtlCol="0">
            <a:spAutoFit/>
          </a:bodyPr>
          <a:lstStyle/>
          <a:p>
            <a:pPr algn="r"/>
            <a:r>
              <a:rPr lang="en-US" sz="1400" dirty="0" smtClean="0"/>
              <a:t>15%  </a:t>
            </a:r>
            <a:endParaRPr lang="en-US" sz="1400" dirty="0"/>
          </a:p>
        </p:txBody>
      </p:sp>
      <p:sp>
        <p:nvSpPr>
          <p:cNvPr id="26" name="TextBox 25"/>
          <p:cNvSpPr txBox="1"/>
          <p:nvPr/>
        </p:nvSpPr>
        <p:spPr>
          <a:xfrm>
            <a:off x="703362" y="2930050"/>
            <a:ext cx="514350" cy="307777"/>
          </a:xfrm>
          <a:prstGeom prst="rect">
            <a:avLst/>
          </a:prstGeom>
          <a:noFill/>
        </p:spPr>
        <p:txBody>
          <a:bodyPr wrap="square" rtlCol="0">
            <a:spAutoFit/>
          </a:bodyPr>
          <a:lstStyle/>
          <a:p>
            <a:pPr algn="r"/>
            <a:r>
              <a:rPr lang="en-US" sz="1400" dirty="0" smtClean="0"/>
              <a:t>20%  </a:t>
            </a:r>
            <a:endParaRPr lang="en-US" sz="1400" dirty="0"/>
          </a:p>
        </p:txBody>
      </p:sp>
      <p:sp>
        <p:nvSpPr>
          <p:cNvPr id="27" name="TextBox 26"/>
          <p:cNvSpPr txBox="1"/>
          <p:nvPr/>
        </p:nvSpPr>
        <p:spPr>
          <a:xfrm>
            <a:off x="703362" y="3656037"/>
            <a:ext cx="514350" cy="307777"/>
          </a:xfrm>
          <a:prstGeom prst="rect">
            <a:avLst/>
          </a:prstGeom>
          <a:noFill/>
        </p:spPr>
        <p:txBody>
          <a:bodyPr wrap="square" rtlCol="0">
            <a:spAutoFit/>
          </a:bodyPr>
          <a:lstStyle/>
          <a:p>
            <a:pPr algn="r"/>
            <a:r>
              <a:rPr lang="en-US" sz="1400" dirty="0" smtClean="0">
                <a:solidFill>
                  <a:schemeClr val="bg1"/>
                </a:solidFill>
              </a:rPr>
              <a:t>42%  </a:t>
            </a:r>
            <a:endParaRPr lang="en-US" sz="1400" dirty="0">
              <a:solidFill>
                <a:schemeClr val="bg1"/>
              </a:solidFill>
            </a:endParaRPr>
          </a:p>
        </p:txBody>
      </p:sp>
      <p:sp>
        <p:nvSpPr>
          <p:cNvPr id="28" name="TextBox 27"/>
          <p:cNvSpPr txBox="1"/>
          <p:nvPr/>
        </p:nvSpPr>
        <p:spPr>
          <a:xfrm>
            <a:off x="703362" y="4576351"/>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31" name="TextBox 30"/>
          <p:cNvSpPr txBox="1"/>
          <p:nvPr/>
        </p:nvSpPr>
        <p:spPr>
          <a:xfrm>
            <a:off x="6203887" y="2474638"/>
            <a:ext cx="514350" cy="307777"/>
          </a:xfrm>
          <a:prstGeom prst="rect">
            <a:avLst/>
          </a:prstGeom>
          <a:noFill/>
        </p:spPr>
        <p:txBody>
          <a:bodyPr wrap="square" rtlCol="0">
            <a:spAutoFit/>
          </a:bodyPr>
          <a:lstStyle/>
          <a:p>
            <a:pPr algn="r"/>
            <a:r>
              <a:rPr lang="en-US" sz="1400" dirty="0" smtClean="0"/>
              <a:t>14%  </a:t>
            </a:r>
            <a:endParaRPr lang="en-US" sz="1400" dirty="0"/>
          </a:p>
        </p:txBody>
      </p:sp>
      <p:sp>
        <p:nvSpPr>
          <p:cNvPr id="32" name="TextBox 31"/>
          <p:cNvSpPr txBox="1"/>
          <p:nvPr/>
        </p:nvSpPr>
        <p:spPr>
          <a:xfrm>
            <a:off x="6203887" y="3750959"/>
            <a:ext cx="514350" cy="307777"/>
          </a:xfrm>
          <a:prstGeom prst="rect">
            <a:avLst/>
          </a:prstGeom>
          <a:noFill/>
        </p:spPr>
        <p:txBody>
          <a:bodyPr wrap="square" rtlCol="0">
            <a:spAutoFit/>
          </a:bodyPr>
          <a:lstStyle/>
          <a:p>
            <a:pPr algn="r"/>
            <a:r>
              <a:rPr lang="en-US" sz="1400" dirty="0" smtClean="0">
                <a:solidFill>
                  <a:schemeClr val="bg1"/>
                </a:solidFill>
              </a:rPr>
              <a:t>49%  </a:t>
            </a:r>
            <a:endParaRPr lang="en-US" sz="1400" dirty="0">
              <a:solidFill>
                <a:schemeClr val="bg1"/>
              </a:solidFill>
            </a:endParaRPr>
          </a:p>
        </p:txBody>
      </p:sp>
      <p:sp>
        <p:nvSpPr>
          <p:cNvPr id="33" name="TextBox 32"/>
          <p:cNvSpPr txBox="1"/>
          <p:nvPr/>
        </p:nvSpPr>
        <p:spPr>
          <a:xfrm>
            <a:off x="6203887" y="4600522"/>
            <a:ext cx="514350" cy="307777"/>
          </a:xfrm>
          <a:prstGeom prst="rect">
            <a:avLst/>
          </a:prstGeom>
          <a:noFill/>
        </p:spPr>
        <p:txBody>
          <a:bodyPr wrap="square" rtlCol="0">
            <a:spAutoFit/>
          </a:bodyPr>
          <a:lstStyle/>
          <a:p>
            <a:pPr algn="r"/>
            <a:r>
              <a:rPr lang="en-US" sz="1400" dirty="0" smtClean="0">
                <a:solidFill>
                  <a:schemeClr val="bg1"/>
                </a:solidFill>
              </a:rPr>
              <a:t>20%  </a:t>
            </a:r>
            <a:endParaRPr lang="en-US" sz="1400" dirty="0">
              <a:solidFill>
                <a:schemeClr val="bg1"/>
              </a:solidFill>
            </a:endParaRPr>
          </a:p>
        </p:txBody>
      </p:sp>
      <p:sp>
        <p:nvSpPr>
          <p:cNvPr id="34" name="TextBox 33"/>
          <p:cNvSpPr txBox="1"/>
          <p:nvPr/>
        </p:nvSpPr>
        <p:spPr>
          <a:xfrm>
            <a:off x="6203887" y="2890626"/>
            <a:ext cx="514350" cy="307777"/>
          </a:xfrm>
          <a:prstGeom prst="rect">
            <a:avLst/>
          </a:prstGeom>
          <a:noFill/>
        </p:spPr>
        <p:txBody>
          <a:bodyPr wrap="square" rtlCol="0">
            <a:spAutoFit/>
          </a:bodyPr>
          <a:lstStyle/>
          <a:p>
            <a:pPr algn="r"/>
            <a:r>
              <a:rPr lang="en-US" sz="1400" dirty="0" smtClean="0"/>
              <a:t>16%  </a:t>
            </a:r>
            <a:endParaRPr lang="en-US" sz="1400" dirty="0"/>
          </a:p>
        </p:txBody>
      </p:sp>
    </p:spTree>
    <p:extLst>
      <p:ext uri="{BB962C8B-B14F-4D97-AF65-F5344CB8AC3E}">
        <p14:creationId xmlns:p14="http://schemas.microsoft.com/office/powerpoint/2010/main" val="408148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34597033"/>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Retiree Confidence in Retirement Preparations Steadily Increasing</a:t>
            </a:r>
            <a:endParaRPr lang="en-US" dirty="0"/>
          </a:p>
        </p:txBody>
      </p:sp>
      <p:sp>
        <p:nvSpPr>
          <p:cNvPr id="3" name="Content Placeholder 2"/>
          <p:cNvSpPr>
            <a:spLocks noGrp="1"/>
          </p:cNvSpPr>
          <p:nvPr>
            <p:ph idx="1"/>
          </p:nvPr>
        </p:nvSpPr>
        <p:spPr/>
        <p:txBody>
          <a:bodyPr/>
          <a:lstStyle/>
          <a:p>
            <a:r>
              <a:rPr lang="en-US" dirty="0" smtClean="0"/>
              <a:t>Overall, how confident are you that you did a good job of preparing financially for your retirement? (2015 Retirees n=1,001)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18</a:t>
            </a:fld>
            <a:endParaRPr lang="en-US" dirty="0"/>
          </a:p>
        </p:txBody>
      </p:sp>
      <p:sp>
        <p:nvSpPr>
          <p:cNvPr id="9" name="TextBox 1"/>
          <p:cNvSpPr txBox="1"/>
          <p:nvPr/>
        </p:nvSpPr>
        <p:spPr>
          <a:xfrm>
            <a:off x="8209736" y="24768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0" name="TextBox 1"/>
          <p:cNvSpPr txBox="1"/>
          <p:nvPr/>
        </p:nvSpPr>
        <p:spPr>
          <a:xfrm>
            <a:off x="8209735" y="28306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11" name="TextBox 1"/>
          <p:cNvSpPr txBox="1"/>
          <p:nvPr/>
        </p:nvSpPr>
        <p:spPr>
          <a:xfrm>
            <a:off x="8209736" y="359877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2" name="TextBox 1"/>
          <p:cNvSpPr txBox="1"/>
          <p:nvPr/>
        </p:nvSpPr>
        <p:spPr>
          <a:xfrm>
            <a:off x="8209736" y="45580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9" name="TextBox 18"/>
          <p:cNvSpPr txBox="1"/>
          <p:nvPr/>
        </p:nvSpPr>
        <p:spPr>
          <a:xfrm>
            <a:off x="4000875" y="2518945"/>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0" name="TextBox 19"/>
          <p:cNvSpPr txBox="1"/>
          <p:nvPr/>
        </p:nvSpPr>
        <p:spPr>
          <a:xfrm>
            <a:off x="4000875" y="2849145"/>
            <a:ext cx="514350" cy="307777"/>
          </a:xfrm>
          <a:prstGeom prst="rect">
            <a:avLst/>
          </a:prstGeom>
          <a:noFill/>
        </p:spPr>
        <p:txBody>
          <a:bodyPr wrap="square" rtlCol="0">
            <a:spAutoFit/>
          </a:bodyPr>
          <a:lstStyle/>
          <a:p>
            <a:pPr algn="r"/>
            <a:r>
              <a:rPr lang="en-US" sz="1400" dirty="0" smtClean="0"/>
              <a:t>6%  </a:t>
            </a:r>
            <a:endParaRPr lang="en-US" sz="1400" dirty="0"/>
          </a:p>
        </p:txBody>
      </p:sp>
      <p:sp>
        <p:nvSpPr>
          <p:cNvPr id="22" name="TextBox 21"/>
          <p:cNvSpPr txBox="1"/>
          <p:nvPr/>
        </p:nvSpPr>
        <p:spPr>
          <a:xfrm>
            <a:off x="4000875" y="3382242"/>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
        <p:nvSpPr>
          <p:cNvPr id="23" name="TextBox 22"/>
          <p:cNvSpPr txBox="1"/>
          <p:nvPr/>
        </p:nvSpPr>
        <p:spPr>
          <a:xfrm>
            <a:off x="4000875" y="4315734"/>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7" name="TextBox 16"/>
          <p:cNvSpPr txBox="1"/>
          <p:nvPr/>
        </p:nvSpPr>
        <p:spPr>
          <a:xfrm>
            <a:off x="5456682" y="2419638"/>
            <a:ext cx="514350" cy="307777"/>
          </a:xfrm>
          <a:prstGeom prst="rect">
            <a:avLst/>
          </a:prstGeom>
          <a:noFill/>
        </p:spPr>
        <p:txBody>
          <a:bodyPr wrap="square" rtlCol="0">
            <a:spAutoFit/>
          </a:bodyPr>
          <a:lstStyle/>
          <a:p>
            <a:pPr algn="r"/>
            <a:r>
              <a:rPr lang="en-US" sz="1400" dirty="0" smtClean="0"/>
              <a:t>7%  </a:t>
            </a:r>
            <a:endParaRPr lang="en-US" sz="1400" dirty="0"/>
          </a:p>
        </p:txBody>
      </p:sp>
      <p:sp>
        <p:nvSpPr>
          <p:cNvPr id="18" name="TextBox 17"/>
          <p:cNvSpPr txBox="1"/>
          <p:nvPr/>
        </p:nvSpPr>
        <p:spPr>
          <a:xfrm>
            <a:off x="5456682" y="2674116"/>
            <a:ext cx="514350" cy="307777"/>
          </a:xfrm>
          <a:prstGeom prst="rect">
            <a:avLst/>
          </a:prstGeom>
          <a:noFill/>
        </p:spPr>
        <p:txBody>
          <a:bodyPr wrap="square" rtlCol="0">
            <a:spAutoFit/>
          </a:bodyPr>
          <a:lstStyle/>
          <a:p>
            <a:pPr algn="r"/>
            <a:r>
              <a:rPr lang="en-US" sz="1400" dirty="0" smtClean="0"/>
              <a:t>10%  </a:t>
            </a:r>
            <a:endParaRPr lang="en-US" sz="1400" dirty="0"/>
          </a:p>
        </p:txBody>
      </p:sp>
      <p:sp>
        <p:nvSpPr>
          <p:cNvPr id="21" name="TextBox 20"/>
          <p:cNvSpPr txBox="1"/>
          <p:nvPr/>
        </p:nvSpPr>
        <p:spPr>
          <a:xfrm>
            <a:off x="5456682" y="3311453"/>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5456682" y="4337441"/>
            <a:ext cx="514350" cy="307777"/>
          </a:xfrm>
          <a:prstGeom prst="rect">
            <a:avLst/>
          </a:prstGeom>
          <a:noFill/>
        </p:spPr>
        <p:txBody>
          <a:bodyPr wrap="square" rtlCol="0">
            <a:spAutoFit/>
          </a:bodyPr>
          <a:lstStyle/>
          <a:p>
            <a:pPr algn="r"/>
            <a:r>
              <a:rPr lang="en-US" sz="1400" dirty="0" smtClean="0">
                <a:solidFill>
                  <a:schemeClr val="bg1"/>
                </a:solidFill>
              </a:rPr>
              <a:t>39%  </a:t>
            </a:r>
            <a:endParaRPr lang="en-US" sz="1400" dirty="0">
              <a:solidFill>
                <a:schemeClr val="bg1"/>
              </a:solidFill>
            </a:endParaRPr>
          </a:p>
        </p:txBody>
      </p:sp>
      <p:sp>
        <p:nvSpPr>
          <p:cNvPr id="25" name="TextBox 24"/>
          <p:cNvSpPr txBox="1"/>
          <p:nvPr/>
        </p:nvSpPr>
        <p:spPr>
          <a:xfrm>
            <a:off x="2542637" y="2462005"/>
            <a:ext cx="514350" cy="307777"/>
          </a:xfrm>
          <a:prstGeom prst="rect">
            <a:avLst/>
          </a:prstGeom>
          <a:noFill/>
        </p:spPr>
        <p:txBody>
          <a:bodyPr wrap="square" rtlCol="0">
            <a:spAutoFit/>
          </a:bodyPr>
          <a:lstStyle/>
          <a:p>
            <a:pPr algn="r"/>
            <a:r>
              <a:rPr lang="en-US" sz="1400" dirty="0"/>
              <a:t>9</a:t>
            </a:r>
            <a:r>
              <a:rPr lang="en-US" sz="1400" dirty="0" smtClean="0"/>
              <a:t>%  </a:t>
            </a:r>
            <a:endParaRPr lang="en-US" sz="1400" dirty="0"/>
          </a:p>
        </p:txBody>
      </p:sp>
      <p:sp>
        <p:nvSpPr>
          <p:cNvPr id="26" name="TextBox 25"/>
          <p:cNvSpPr txBox="1"/>
          <p:nvPr/>
        </p:nvSpPr>
        <p:spPr>
          <a:xfrm>
            <a:off x="2542637" y="2799875"/>
            <a:ext cx="514350" cy="307777"/>
          </a:xfrm>
          <a:prstGeom prst="rect">
            <a:avLst/>
          </a:prstGeom>
          <a:noFill/>
        </p:spPr>
        <p:txBody>
          <a:bodyPr wrap="square" rtlCol="0">
            <a:spAutoFit/>
          </a:bodyPr>
          <a:lstStyle/>
          <a:p>
            <a:pPr algn="r"/>
            <a:r>
              <a:rPr lang="en-US" sz="1400" dirty="0" smtClean="0"/>
              <a:t>16%  </a:t>
            </a:r>
            <a:endParaRPr lang="en-US" sz="1400" dirty="0"/>
          </a:p>
        </p:txBody>
      </p:sp>
      <p:sp>
        <p:nvSpPr>
          <p:cNvPr id="27" name="TextBox 26"/>
          <p:cNvSpPr txBox="1"/>
          <p:nvPr/>
        </p:nvSpPr>
        <p:spPr>
          <a:xfrm>
            <a:off x="2542637" y="3424262"/>
            <a:ext cx="514350" cy="307777"/>
          </a:xfrm>
          <a:prstGeom prst="rect">
            <a:avLst/>
          </a:prstGeom>
          <a:noFill/>
        </p:spPr>
        <p:txBody>
          <a:bodyPr wrap="square" rtlCol="0">
            <a:spAutoFit/>
          </a:bodyPr>
          <a:lstStyle/>
          <a:p>
            <a:pPr algn="r"/>
            <a:r>
              <a:rPr lang="en-US" sz="1400" dirty="0" smtClean="0">
                <a:solidFill>
                  <a:schemeClr val="bg1"/>
                </a:solidFill>
              </a:rPr>
              <a:t>40%  </a:t>
            </a:r>
            <a:endParaRPr lang="en-US" sz="1400" dirty="0">
              <a:solidFill>
                <a:schemeClr val="bg1"/>
              </a:solidFill>
            </a:endParaRPr>
          </a:p>
        </p:txBody>
      </p:sp>
      <p:sp>
        <p:nvSpPr>
          <p:cNvPr id="28" name="TextBox 27"/>
          <p:cNvSpPr txBox="1"/>
          <p:nvPr/>
        </p:nvSpPr>
        <p:spPr>
          <a:xfrm>
            <a:off x="2542637" y="4433476"/>
            <a:ext cx="514350" cy="307777"/>
          </a:xfrm>
          <a:prstGeom prst="rect">
            <a:avLst/>
          </a:prstGeom>
          <a:noFill/>
        </p:spPr>
        <p:txBody>
          <a:bodyPr wrap="square" rtlCol="0">
            <a:spAutoFit/>
          </a:bodyPr>
          <a:lstStyle/>
          <a:p>
            <a:pPr algn="r"/>
            <a:r>
              <a:rPr lang="en-US" sz="1400" dirty="0" smtClean="0">
                <a:solidFill>
                  <a:schemeClr val="bg1"/>
                </a:solidFill>
              </a:rPr>
              <a:t>34%  </a:t>
            </a:r>
            <a:endParaRPr lang="en-US" sz="1400" dirty="0">
              <a:solidFill>
                <a:schemeClr val="bg1"/>
              </a:solidFill>
            </a:endParaRPr>
          </a:p>
        </p:txBody>
      </p:sp>
    </p:spTree>
    <p:extLst>
      <p:ext uri="{BB962C8B-B14F-4D97-AF65-F5344CB8AC3E}">
        <p14:creationId xmlns:p14="http://schemas.microsoft.com/office/powerpoint/2010/main" val="3599785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52896278"/>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Workers and Retirees Spend More Time Planning for the Holidays than for Retirement</a:t>
            </a:r>
            <a:endParaRPr lang="en-US" dirty="0"/>
          </a:p>
        </p:txBody>
      </p:sp>
      <p:sp>
        <p:nvSpPr>
          <p:cNvPr id="4" name="Text Box 6"/>
          <p:cNvSpPr txBox="1">
            <a:spLocks noChangeArrowheads="1"/>
          </p:cNvSpPr>
          <p:nvPr/>
        </p:nvSpPr>
        <p:spPr bwMode="auto">
          <a:xfrm>
            <a:off x="380999" y="6253162"/>
            <a:ext cx="77237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2003 and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19</a:t>
            </a:fld>
            <a:endParaRPr lang="en-US" dirty="0"/>
          </a:p>
        </p:txBody>
      </p:sp>
      <p:sp>
        <p:nvSpPr>
          <p:cNvPr id="10" name="Content Placeholder 2"/>
          <p:cNvSpPr>
            <a:spLocks noGrp="1"/>
          </p:cNvSpPr>
          <p:nvPr>
            <p:ph idx="1"/>
          </p:nvPr>
        </p:nvSpPr>
        <p:spPr>
          <a:xfrm>
            <a:off x="228600" y="1295400"/>
            <a:ext cx="8839200" cy="685800"/>
          </a:xfrm>
        </p:spPr>
        <p:txBody>
          <a:bodyPr>
            <a:noAutofit/>
          </a:bodyPr>
          <a:lstStyle/>
          <a:p>
            <a:r>
              <a:rPr lang="en-US" dirty="0" smtClean="0"/>
              <a:t>How much time would you say you have spent in the past year planning for the following events? ( (2015 </a:t>
            </a:r>
            <a:r>
              <a:rPr lang="en-US" dirty="0"/>
              <a:t>Workers </a:t>
            </a:r>
            <a:r>
              <a:rPr lang="en-US" dirty="0" smtClean="0"/>
              <a:t>n=1,003; Retirees n=1,001)</a:t>
            </a:r>
            <a:endParaRPr lang="en-US" dirty="0"/>
          </a:p>
        </p:txBody>
      </p:sp>
      <p:sp>
        <p:nvSpPr>
          <p:cNvPr id="8" name="Text Box 7"/>
          <p:cNvSpPr txBox="1">
            <a:spLocks noChangeArrowheads="1"/>
          </p:cNvSpPr>
          <p:nvPr/>
        </p:nvSpPr>
        <p:spPr bwMode="auto">
          <a:xfrm>
            <a:off x="1291771" y="1854918"/>
            <a:ext cx="6589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Percentage Saying 9 Hours or More</a:t>
            </a:r>
            <a:endParaRPr lang="en-US" sz="1600" b="1" dirty="0">
              <a:solidFill>
                <a:srgbClr val="000000"/>
              </a:solidFill>
              <a:latin typeface="+mj-lt"/>
            </a:endParaRPr>
          </a:p>
        </p:txBody>
      </p:sp>
      <p:grpSp>
        <p:nvGrpSpPr>
          <p:cNvPr id="12" name="Group 11"/>
          <p:cNvGrpSpPr/>
          <p:nvPr/>
        </p:nvGrpSpPr>
        <p:grpSpPr>
          <a:xfrm>
            <a:off x="504825" y="5772150"/>
            <a:ext cx="3543300" cy="357604"/>
            <a:chOff x="504825" y="5772150"/>
            <a:chExt cx="3543300" cy="357604"/>
          </a:xfrm>
        </p:grpSpPr>
        <p:sp>
          <p:nvSpPr>
            <p:cNvPr id="3" name="TextBox 2"/>
            <p:cNvSpPr txBox="1"/>
            <p:nvPr/>
          </p:nvSpPr>
          <p:spPr>
            <a:xfrm>
              <a:off x="1837637" y="5791200"/>
              <a:ext cx="877676" cy="338554"/>
            </a:xfrm>
            <a:prstGeom prst="rect">
              <a:avLst/>
            </a:prstGeom>
            <a:noFill/>
          </p:spPr>
          <p:txBody>
            <a:bodyPr wrap="none" rtlCol="0">
              <a:spAutoFit/>
            </a:bodyPr>
            <a:lstStyle/>
            <a:p>
              <a:pPr algn="ctr"/>
              <a:r>
                <a:rPr lang="en-US" sz="1600" dirty="0" smtClean="0"/>
                <a:t>Workers</a:t>
              </a:r>
              <a:endParaRPr lang="en-US" sz="1600" dirty="0"/>
            </a:p>
          </p:txBody>
        </p:sp>
        <p:cxnSp>
          <p:nvCxnSpPr>
            <p:cNvPr id="11" name="Straight Connector 10"/>
            <p:cNvCxnSpPr/>
            <p:nvPr/>
          </p:nvCxnSpPr>
          <p:spPr>
            <a:xfrm flipV="1">
              <a:off x="504825" y="5772150"/>
              <a:ext cx="3543300" cy="95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124450" y="5772150"/>
            <a:ext cx="3543300" cy="357604"/>
            <a:chOff x="504825" y="5772150"/>
            <a:chExt cx="3543300" cy="357604"/>
          </a:xfrm>
        </p:grpSpPr>
        <p:sp>
          <p:nvSpPr>
            <p:cNvPr id="14" name="TextBox 13"/>
            <p:cNvSpPr txBox="1"/>
            <p:nvPr/>
          </p:nvSpPr>
          <p:spPr>
            <a:xfrm>
              <a:off x="1843986" y="5791200"/>
              <a:ext cx="864980" cy="338554"/>
            </a:xfrm>
            <a:prstGeom prst="rect">
              <a:avLst/>
            </a:prstGeom>
            <a:noFill/>
          </p:spPr>
          <p:txBody>
            <a:bodyPr wrap="none" rtlCol="0">
              <a:spAutoFit/>
            </a:bodyPr>
            <a:lstStyle/>
            <a:p>
              <a:pPr algn="ctr"/>
              <a:r>
                <a:rPr lang="en-US" sz="1600" dirty="0" smtClean="0"/>
                <a:t>Retirees</a:t>
              </a:r>
              <a:endParaRPr lang="en-US" sz="1600" dirty="0"/>
            </a:p>
          </p:txBody>
        </p:sp>
        <p:cxnSp>
          <p:nvCxnSpPr>
            <p:cNvPr id="15" name="Straight Connector 14"/>
            <p:cNvCxnSpPr/>
            <p:nvPr/>
          </p:nvCxnSpPr>
          <p:spPr>
            <a:xfrm flipV="1">
              <a:off x="504825" y="5772150"/>
              <a:ext cx="3543300" cy="952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258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b="1" dirty="0" smtClean="0"/>
              <a:t>2015 RCS Methodology</a:t>
            </a:r>
            <a:endParaRPr lang="en-US" b="1"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1200"/>
              </a:spcBef>
            </a:pPr>
            <a:r>
              <a:rPr lang="en-US" dirty="0" smtClean="0"/>
              <a:t>25</a:t>
            </a:r>
            <a:r>
              <a:rPr lang="en-US" baseline="30000" dirty="0" smtClean="0"/>
              <a:t>th</a:t>
            </a:r>
            <a:r>
              <a:rPr lang="en-US" dirty="0" smtClean="0"/>
              <a:t> annual measure of worker and retiree confidence about retirement</a:t>
            </a:r>
          </a:p>
          <a:p>
            <a:pPr>
              <a:lnSpc>
                <a:spcPct val="120000"/>
              </a:lnSpc>
              <a:spcBef>
                <a:spcPts val="1200"/>
              </a:spcBef>
            </a:pPr>
            <a:r>
              <a:rPr lang="en-US" dirty="0" smtClean="0"/>
              <a:t>2,004</a:t>
            </a:r>
            <a:r>
              <a:rPr lang="en-US" dirty="0" smtClean="0">
                <a:solidFill>
                  <a:srgbClr val="FF0000"/>
                </a:solidFill>
              </a:rPr>
              <a:t> </a:t>
            </a:r>
            <a:r>
              <a:rPr lang="en-US" dirty="0" smtClean="0"/>
              <a:t>18-minute</a:t>
            </a:r>
            <a:r>
              <a:rPr lang="en-US" dirty="0" smtClean="0">
                <a:solidFill>
                  <a:srgbClr val="FF0000"/>
                </a:solidFill>
              </a:rPr>
              <a:t> </a:t>
            </a:r>
            <a:r>
              <a:rPr lang="en-US" dirty="0" smtClean="0"/>
              <a:t>phone interviews using random-digit dialing with cell phone supplement</a:t>
            </a:r>
          </a:p>
          <a:p>
            <a:pPr>
              <a:lnSpc>
                <a:spcPct val="120000"/>
              </a:lnSpc>
              <a:spcBef>
                <a:spcPts val="1200"/>
              </a:spcBef>
            </a:pPr>
            <a:r>
              <a:rPr lang="en-US" dirty="0" smtClean="0"/>
              <a:t>Conducted </a:t>
            </a:r>
            <a:r>
              <a:rPr lang="en-US" dirty="0"/>
              <a:t>in </a:t>
            </a:r>
            <a:r>
              <a:rPr lang="en-US" dirty="0" smtClean="0"/>
              <a:t>January 2 – February 14, 2015</a:t>
            </a:r>
          </a:p>
          <a:p>
            <a:pPr>
              <a:lnSpc>
                <a:spcPct val="120000"/>
              </a:lnSpc>
              <a:spcBef>
                <a:spcPts val="1200"/>
              </a:spcBef>
            </a:pPr>
            <a:r>
              <a:rPr lang="en-US" dirty="0" smtClean="0"/>
              <a:t>Interviewed Americans ages 25 and over</a:t>
            </a:r>
          </a:p>
          <a:p>
            <a:pPr>
              <a:lnSpc>
                <a:spcPct val="120000"/>
              </a:lnSpc>
              <a:spcBef>
                <a:spcPts val="1200"/>
              </a:spcBef>
            </a:pPr>
            <a:r>
              <a:rPr lang="en-US" dirty="0" smtClean="0"/>
              <a:t>Two questionnaire versions</a:t>
            </a:r>
            <a:br>
              <a:rPr lang="en-US" dirty="0" smtClean="0"/>
            </a:br>
            <a:r>
              <a:rPr lang="en-US" dirty="0" smtClean="0">
                <a:solidFill>
                  <a:srgbClr val="FF0000"/>
                </a:solidFill>
              </a:rPr>
              <a:t>	</a:t>
            </a:r>
            <a:r>
              <a:rPr lang="en-US" dirty="0" smtClean="0"/>
              <a:t>-  1,003 interviews with workers (not retired) </a:t>
            </a:r>
            <a:br>
              <a:rPr lang="en-US" dirty="0" smtClean="0"/>
            </a:br>
            <a:r>
              <a:rPr lang="en-US" dirty="0" smtClean="0"/>
              <a:t>	-  1,001 interviews with retirees</a:t>
            </a:r>
          </a:p>
        </p:txBody>
      </p:sp>
      <p:sp>
        <p:nvSpPr>
          <p:cNvPr id="4" name="Slide Number Placeholder 3"/>
          <p:cNvSpPr>
            <a:spLocks noGrp="1"/>
          </p:cNvSpPr>
          <p:nvPr>
            <p:ph type="sldNum" sz="quarter" idx="12"/>
          </p:nvPr>
        </p:nvSpPr>
        <p:spPr/>
        <p:txBody>
          <a:bodyPr/>
          <a:lstStyle/>
          <a:p>
            <a:fld id="{EBAD9AF0-FD35-4E4E-B775-C1DCF7755A5B}" type="slidenum">
              <a:rPr lang="en-US" smtClean="0"/>
              <a:t>2</a:t>
            </a:fld>
            <a:endParaRPr lang="en-US" dirty="0"/>
          </a:p>
        </p:txBody>
      </p:sp>
    </p:spTree>
    <p:extLst>
      <p:ext uri="{BB962C8B-B14F-4D97-AF65-F5344CB8AC3E}">
        <p14:creationId xmlns:p14="http://schemas.microsoft.com/office/powerpoint/2010/main" val="54021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fontScale="90000"/>
          </a:bodyPr>
          <a:lstStyle/>
          <a:p>
            <a:r>
              <a:rPr lang="en-US" dirty="0" smtClean="0"/>
              <a:t>Two-thirds of </a:t>
            </a:r>
            <a:r>
              <a:rPr lang="en-US" dirty="0"/>
              <a:t>W</a:t>
            </a:r>
            <a:r>
              <a:rPr lang="en-US" dirty="0" smtClean="0"/>
              <a:t>orkers Say They Are Behind Schedule </a:t>
            </a:r>
            <a:r>
              <a:rPr lang="en-US" dirty="0"/>
              <a:t>in </a:t>
            </a:r>
            <a:r>
              <a:rPr lang="en-US" dirty="0" smtClean="0"/>
              <a:t>Planning </a:t>
            </a:r>
            <a:r>
              <a:rPr lang="en-US" dirty="0"/>
              <a:t>and </a:t>
            </a:r>
            <a:r>
              <a:rPr lang="en-US" dirty="0" smtClean="0"/>
              <a:t>Saving </a:t>
            </a:r>
            <a:r>
              <a:rPr lang="en-US" dirty="0"/>
              <a:t>for R</a:t>
            </a:r>
            <a:r>
              <a:rPr lang="en-US" dirty="0" smtClean="0"/>
              <a:t>etirement</a:t>
            </a:r>
            <a:endParaRPr lang="en-US" dirty="0"/>
          </a:p>
        </p:txBody>
      </p:sp>
      <p:sp>
        <p:nvSpPr>
          <p:cNvPr id="3" name="Content Placeholder 2"/>
          <p:cNvSpPr>
            <a:spLocks noGrp="1"/>
          </p:cNvSpPr>
          <p:nvPr>
            <p:ph idx="1"/>
          </p:nvPr>
        </p:nvSpPr>
        <p:spPr/>
        <p:txBody>
          <a:bodyPr/>
          <a:lstStyle/>
          <a:p>
            <a:r>
              <a:rPr lang="en-US" dirty="0" smtClean="0"/>
              <a:t>When </a:t>
            </a:r>
            <a:r>
              <a:rPr lang="en-US" dirty="0"/>
              <a:t>it comes to planning and saving for retirement, would you say that you are ahead of schedule, on track, or behind schedule?  (</a:t>
            </a:r>
            <a:r>
              <a:rPr lang="en-US" dirty="0" smtClean="0"/>
              <a:t>2015 </a:t>
            </a:r>
            <a:r>
              <a:rPr lang="en-US" dirty="0"/>
              <a:t>Workers </a:t>
            </a:r>
            <a:r>
              <a:rPr lang="en-US" dirty="0" smtClean="0"/>
              <a:t>n=1,003) </a:t>
            </a:r>
            <a:endParaRPr lang="en-US" dirty="0"/>
          </a:p>
        </p:txBody>
      </p:sp>
      <p:sp>
        <p:nvSpPr>
          <p:cNvPr id="4" name="Text Box 6"/>
          <p:cNvSpPr txBox="1">
            <a:spLocks noChangeArrowheads="1"/>
          </p:cNvSpPr>
          <p:nvPr/>
        </p:nvSpPr>
        <p:spPr bwMode="auto">
          <a:xfrm>
            <a:off x="381000" y="6253163"/>
            <a:ext cx="83506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2002-2015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4206247549"/>
              </p:ext>
            </p:extLst>
          </p:nvPr>
        </p:nvGraphicFramePr>
        <p:xfrm>
          <a:off x="381000" y="1778000"/>
          <a:ext cx="8458200"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20</a:t>
            </a:fld>
            <a:endParaRPr lang="en-US" dirty="0"/>
          </a:p>
        </p:txBody>
      </p:sp>
    </p:spTree>
    <p:extLst>
      <p:ext uri="{BB962C8B-B14F-4D97-AF65-F5344CB8AC3E}">
        <p14:creationId xmlns:p14="http://schemas.microsoft.com/office/powerpoint/2010/main" val="334069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Savings and Investments</a:t>
            </a:r>
            <a:endParaRPr lang="en-US" dirty="0"/>
          </a:p>
        </p:txBody>
      </p:sp>
    </p:spTree>
    <p:extLst>
      <p:ext uri="{BB962C8B-B14F-4D97-AF65-F5344CB8AC3E}">
        <p14:creationId xmlns:p14="http://schemas.microsoft.com/office/powerpoint/2010/main" val="69721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2 in 3 Workers Say They Have Saved Money for 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have you (and/or your spouse) personally saved any money for retirement?  These savings could include money you personally put into a retirement plan at work</a:t>
            </a:r>
            <a:r>
              <a:rPr lang="en-US" dirty="0" smtClean="0"/>
              <a:t>. (2015 </a:t>
            </a:r>
            <a:r>
              <a:rPr lang="en-US" dirty="0"/>
              <a:t>Workers </a:t>
            </a:r>
            <a:r>
              <a:rPr lang="en-US" dirty="0" smtClean="0"/>
              <a:t>n=1,003,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854333822"/>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22</a:t>
            </a:fld>
            <a:endParaRPr lang="en-US" dirty="0"/>
          </a:p>
        </p:txBody>
      </p:sp>
    </p:spTree>
    <p:extLst>
      <p:ext uri="{BB962C8B-B14F-4D97-AF65-F5344CB8AC3E}">
        <p14:creationId xmlns:p14="http://schemas.microsoft.com/office/powerpoint/2010/main" val="89639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8542660"/>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
          <p:cNvSpPr txBox="1">
            <a:spLocks noChangeArrowheads="1"/>
          </p:cNvSpPr>
          <p:nvPr/>
        </p:nvSpPr>
        <p:spPr bwMode="auto">
          <a:xfrm>
            <a:off x="1291771" y="2142893"/>
            <a:ext cx="65894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Workers Having Saved for Retirement, </a:t>
            </a:r>
            <a:br>
              <a:rPr lang="en-US" sz="1600" b="1" dirty="0" smtClean="0">
                <a:solidFill>
                  <a:srgbClr val="000000"/>
                </a:solidFill>
                <a:latin typeface="+mj-lt"/>
              </a:rPr>
            </a:br>
            <a:r>
              <a:rPr lang="en-US" sz="1600" b="1" dirty="0" smtClean="0">
                <a:solidFill>
                  <a:srgbClr val="000000"/>
                </a:solidFill>
                <a:latin typeface="+mj-lt"/>
              </a:rPr>
              <a:t>by Household Participation in Retirement Plan</a:t>
            </a:r>
            <a:endParaRPr lang="en-US" sz="1600" b="1" dirty="0">
              <a:solidFill>
                <a:srgbClr val="000000"/>
              </a:solidFill>
              <a:latin typeface="+mj-lt"/>
            </a:endParaRPr>
          </a:p>
        </p:txBody>
      </p:sp>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Not Surprisingly, Workers With Retirement Plan Are More Likely to Have Saved for Retirement</a:t>
            </a:r>
            <a:endParaRPr lang="en-US" dirty="0"/>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23</a:t>
            </a:fld>
            <a:endParaRPr lang="en-US" dirty="0"/>
          </a:p>
        </p:txBody>
      </p:sp>
      <p:sp>
        <p:nvSpPr>
          <p:cNvPr id="10"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have you (and/or your spouse) personally saved any money for retirement?  These savings could include money you personally put into a retirement plan at work</a:t>
            </a:r>
            <a:r>
              <a:rPr lang="en-US" dirty="0" smtClean="0"/>
              <a:t>. (2015 Workers, percent yes)</a:t>
            </a:r>
            <a:endParaRPr lang="en-US" dirty="0"/>
          </a:p>
        </p:txBody>
      </p:sp>
      <p:sp>
        <p:nvSpPr>
          <p:cNvPr id="11"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2754970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199" y="274638"/>
            <a:ext cx="8917899" cy="944562"/>
          </a:xfrm>
        </p:spPr>
        <p:txBody>
          <a:bodyPr>
            <a:noAutofit/>
          </a:bodyPr>
          <a:lstStyle/>
          <a:p>
            <a:r>
              <a:rPr lang="en-US" sz="2800" dirty="0" smtClean="0"/>
              <a:t>The Percentage of Workers Reporting They Are </a:t>
            </a:r>
            <a:r>
              <a:rPr lang="en-US" sz="2800" i="1" dirty="0" smtClean="0"/>
              <a:t>Currently</a:t>
            </a:r>
            <a:r>
              <a:rPr lang="en-US" sz="2800" dirty="0" smtClean="0"/>
              <a:t> Saving for Retirement Has Increased</a:t>
            </a:r>
            <a:endParaRPr lang="en-US" sz="2800" dirty="0"/>
          </a:p>
        </p:txBody>
      </p:sp>
      <p:sp>
        <p:nvSpPr>
          <p:cNvPr id="3" name="Content Placeholder 2"/>
          <p:cNvSpPr>
            <a:spLocks noGrp="1"/>
          </p:cNvSpPr>
          <p:nvPr>
            <p:ph idx="1"/>
          </p:nvPr>
        </p:nvSpPr>
        <p:spPr/>
        <p:txBody>
          <a:bodyPr/>
          <a:lstStyle/>
          <a:p>
            <a:r>
              <a:rPr lang="en-US" dirty="0" smtClean="0"/>
              <a:t>Are </a:t>
            </a:r>
            <a:r>
              <a:rPr lang="en-US" dirty="0"/>
              <a:t>you (and/or your spouse) currently saving for retirement?  </a:t>
            </a:r>
            <a:r>
              <a:rPr lang="en-US" dirty="0" smtClean="0"/>
              <a:t>(2015 Workers n=1,003, percent </a:t>
            </a:r>
            <a:r>
              <a:rPr lang="en-US" dirty="0"/>
              <a:t>y</a:t>
            </a:r>
            <a:r>
              <a:rPr lang="en-US" dirty="0" smtClean="0"/>
              <a:t>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196687652"/>
              </p:ext>
            </p:extLst>
          </p:nvPr>
        </p:nvGraphicFramePr>
        <p:xfrm>
          <a:off x="224286" y="1981200"/>
          <a:ext cx="8614913" cy="4271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24</a:t>
            </a:fld>
            <a:endParaRPr lang="en-US" dirty="0"/>
          </a:p>
        </p:txBody>
      </p:sp>
    </p:spTree>
    <p:extLst>
      <p:ext uri="{BB962C8B-B14F-4D97-AF65-F5344CB8AC3E}">
        <p14:creationId xmlns:p14="http://schemas.microsoft.com/office/powerpoint/2010/main" val="1938078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Less Than Two-thirds of Retirees Report Having Saved </a:t>
            </a:r>
            <a:r>
              <a:rPr lang="en-US" dirty="0"/>
              <a:t>for </a:t>
            </a:r>
            <a:r>
              <a:rPr lang="en-US" dirty="0" smtClean="0"/>
              <a:t>Retirement</a:t>
            </a:r>
            <a:endParaRPr lang="en-US"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Not </a:t>
            </a:r>
            <a:r>
              <a:rPr lang="en-US" dirty="0"/>
              <a:t>including Social Security taxes or employer-provided money, did you (and/or your spouse) personally save any money for retirement before you retired?  These savings could include money you personally put into a retirement plan at work.</a:t>
            </a:r>
            <a:r>
              <a:rPr lang="en-US" dirty="0" smtClean="0"/>
              <a:t> (2015 Retirees n=1,001)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1994-2015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658642149"/>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25</a:t>
            </a:fld>
            <a:endParaRPr lang="en-US" dirty="0"/>
          </a:p>
        </p:txBody>
      </p:sp>
    </p:spTree>
    <p:extLst>
      <p:ext uri="{BB962C8B-B14F-4D97-AF65-F5344CB8AC3E}">
        <p14:creationId xmlns:p14="http://schemas.microsoft.com/office/powerpoint/2010/main" val="2761531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65904" y="274638"/>
            <a:ext cx="8412192" cy="944562"/>
          </a:xfrm>
        </p:spPr>
        <p:txBody>
          <a:bodyPr>
            <a:normAutofit fontScale="90000"/>
          </a:bodyPr>
          <a:lstStyle/>
          <a:p>
            <a:r>
              <a:rPr lang="en-US" dirty="0" smtClean="0"/>
              <a:t>Nearly 6 in 10 Workers Have Less </a:t>
            </a:r>
            <a:br>
              <a:rPr lang="en-US" dirty="0" smtClean="0"/>
            </a:br>
            <a:r>
              <a:rPr lang="en-US" dirty="0" smtClean="0"/>
              <a:t>Than $25,000 in Savings</a:t>
            </a:r>
            <a:endParaRPr lang="en-US" dirty="0"/>
          </a:p>
        </p:txBody>
      </p:sp>
      <p:sp>
        <p:nvSpPr>
          <p:cNvPr id="3" name="Content Placeholder 2"/>
          <p:cNvSpPr>
            <a:spLocks noGrp="1"/>
          </p:cNvSpPr>
          <p:nvPr>
            <p:ph idx="1"/>
          </p:nvPr>
        </p:nvSpPr>
        <p:spPr>
          <a:xfrm>
            <a:off x="381000" y="1224147"/>
            <a:ext cx="8534400" cy="1044040"/>
          </a:xfrm>
        </p:spPr>
        <p:txBody>
          <a:bodyPr>
            <a:noAutofit/>
          </a:bodyPr>
          <a:lstStyle/>
          <a:p>
            <a:r>
              <a:rPr lang="en-US" dirty="0" smtClean="0"/>
              <a:t>In </a:t>
            </a:r>
            <a:r>
              <a:rPr lang="en-US" dirty="0"/>
              <a:t>total, about how much money would you say you (and your spouse) currently have in savings and investments, not including the value of your primary residence or defined benefit </a:t>
            </a:r>
            <a:r>
              <a:rPr lang="en-US" dirty="0" smtClean="0"/>
              <a:t>plan assets? (2015 </a:t>
            </a:r>
            <a:r>
              <a:rPr lang="en-US" dirty="0"/>
              <a:t>W</a:t>
            </a:r>
            <a:r>
              <a:rPr lang="en-US" dirty="0" smtClean="0"/>
              <a:t>orkers n=1,003)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54738539"/>
              </p:ext>
            </p:extLst>
          </p:nvPr>
        </p:nvGraphicFramePr>
        <p:xfrm>
          <a:off x="381000" y="2114041"/>
          <a:ext cx="8361139" cy="3840901"/>
        </p:xfrm>
        <a:graphic>
          <a:graphicData uri="http://schemas.openxmlformats.org/drawingml/2006/table">
            <a:tbl>
              <a:tblPr firstRow="1" bandRow="1">
                <a:tableStyleId>{5940675A-B579-460E-94D1-54222C63F5DA}</a:tableStyleId>
              </a:tblPr>
              <a:tblGrid>
                <a:gridCol w="2071787"/>
                <a:gridCol w="813916"/>
                <a:gridCol w="813916"/>
                <a:gridCol w="813916"/>
                <a:gridCol w="813916"/>
                <a:gridCol w="813916"/>
                <a:gridCol w="739924"/>
                <a:gridCol w="739924"/>
                <a:gridCol w="739924"/>
              </a:tblGrid>
              <a:tr h="593531">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2009</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2010</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2011</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2012</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2013</a:t>
                      </a:r>
                      <a:endParaRPr lang="en-US" b="1" dirty="0"/>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b="1" dirty="0" smtClean="0"/>
                        <a:t>2014</a:t>
                      </a:r>
                      <a:endParaRPr lang="en-US"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2015</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Less than $1,000</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63500" algn="ctr"/>
                      <a:r>
                        <a:rPr lang="en-US" dirty="0" smtClean="0"/>
                        <a:t>54%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30%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36%</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$1,000 -</a:t>
                      </a:r>
                      <a:r>
                        <a:rPr lang="en-US" sz="1600" b="1" baseline="0" dirty="0" smtClean="0"/>
                        <a:t> $9,999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19</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$10,000 - $24,999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$25,000 - $49,999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$50,000 - $99,999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  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$100,000 - $249,999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14</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63910">
                <a:tc>
                  <a:txBody>
                    <a:bodyPr/>
                    <a:lstStyle/>
                    <a:p>
                      <a:r>
                        <a:rPr lang="en-US" sz="1600" b="1" dirty="0" smtClean="0"/>
                        <a:t>$250,000 or more</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bl>
          </a:graphicData>
        </a:graphic>
      </p:graphicFrame>
      <p:sp>
        <p:nvSpPr>
          <p:cNvPr id="5" name="Right Brace 4"/>
          <p:cNvSpPr/>
          <p:nvPr/>
        </p:nvSpPr>
        <p:spPr>
          <a:xfrm>
            <a:off x="2264303" y="2846936"/>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26</a:t>
            </a:fld>
            <a:endParaRPr lang="en-US" dirty="0"/>
          </a:p>
        </p:txBody>
      </p:sp>
    </p:spTree>
    <p:extLst>
      <p:ext uri="{BB962C8B-B14F-4D97-AF65-F5344CB8AC3E}">
        <p14:creationId xmlns:p14="http://schemas.microsoft.com/office/powerpoint/2010/main" val="1766222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Autofit/>
          </a:bodyPr>
          <a:lstStyle/>
          <a:p>
            <a:r>
              <a:rPr lang="en-US" sz="2900" dirty="0" smtClean="0"/>
              <a:t>Likewise, More Than Half of Retirees Have </a:t>
            </a:r>
            <a:r>
              <a:rPr lang="en-US" sz="2800" dirty="0"/>
              <a:t>Less </a:t>
            </a:r>
            <a:br>
              <a:rPr lang="en-US" sz="2800" dirty="0"/>
            </a:br>
            <a:r>
              <a:rPr lang="en-US" sz="2800" dirty="0"/>
              <a:t>Than $25,000 in </a:t>
            </a:r>
            <a:r>
              <a:rPr lang="en-US" sz="2800" dirty="0" smtClean="0"/>
              <a:t>Savings</a:t>
            </a:r>
            <a:endParaRPr lang="en-US" sz="2900" dirty="0"/>
          </a:p>
        </p:txBody>
      </p:sp>
      <p:sp>
        <p:nvSpPr>
          <p:cNvPr id="3" name="Content Placeholder 2"/>
          <p:cNvSpPr>
            <a:spLocks noGrp="1"/>
          </p:cNvSpPr>
          <p:nvPr>
            <p:ph idx="1"/>
          </p:nvPr>
        </p:nvSpPr>
        <p:spPr>
          <a:xfrm>
            <a:off x="381000" y="1200398"/>
            <a:ext cx="8534400" cy="685800"/>
          </a:xfrm>
        </p:spPr>
        <p:txBody>
          <a:bodyPr>
            <a:noAutofit/>
          </a:bodyPr>
          <a:lstStyle/>
          <a:p>
            <a:r>
              <a:rPr lang="en-US" dirty="0" smtClean="0"/>
              <a:t>In </a:t>
            </a:r>
            <a:r>
              <a:rPr lang="en-US" dirty="0"/>
              <a:t>total, about how much money would you say you (and your spouse) currently have in savings and investments, not including the value of your primary </a:t>
            </a:r>
            <a:r>
              <a:rPr lang="en-US" dirty="0" smtClean="0"/>
              <a:t>residence</a:t>
            </a:r>
            <a:r>
              <a:rPr lang="en-US" dirty="0"/>
              <a:t> or defined benefit plan assets</a:t>
            </a:r>
            <a:r>
              <a:rPr lang="en-US" dirty="0" smtClean="0"/>
              <a:t>? (2015 Retirees n=1,001)</a:t>
            </a:r>
            <a:endParaRPr lang="en-US" dirty="0"/>
          </a:p>
        </p:txBody>
      </p:sp>
      <p:sp>
        <p:nvSpPr>
          <p:cNvPr id="8"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2004-2015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9" name="Slide Number Placeholder 8"/>
          <p:cNvSpPr>
            <a:spLocks noGrp="1"/>
          </p:cNvSpPr>
          <p:nvPr>
            <p:ph type="sldNum" sz="quarter" idx="10"/>
          </p:nvPr>
        </p:nvSpPr>
        <p:spPr/>
        <p:txBody>
          <a:bodyPr/>
          <a:lstStyle/>
          <a:p>
            <a:fld id="{EBAD9AF0-FD35-4E4E-B775-C1DCF7755A5B}" type="slidenum">
              <a:rPr lang="en-US" smtClean="0"/>
              <a:t>27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351056525"/>
              </p:ext>
            </p:extLst>
          </p:nvPr>
        </p:nvGraphicFramePr>
        <p:xfrm>
          <a:off x="331596" y="2114036"/>
          <a:ext cx="8384890" cy="3840904"/>
        </p:xfrm>
        <a:graphic>
          <a:graphicData uri="http://schemas.openxmlformats.org/drawingml/2006/table">
            <a:tbl>
              <a:tblPr firstRow="1" bandRow="1">
                <a:tableStyleId>{5940675A-B579-460E-94D1-54222C63F5DA}</a:tableStyleId>
              </a:tblPr>
              <a:tblGrid>
                <a:gridCol w="2077672"/>
                <a:gridCol w="816228"/>
                <a:gridCol w="816228"/>
                <a:gridCol w="816228"/>
                <a:gridCol w="816228"/>
                <a:gridCol w="816228"/>
                <a:gridCol w="742026"/>
                <a:gridCol w="742026"/>
                <a:gridCol w="742026"/>
              </a:tblGrid>
              <a:tr h="593534">
                <a:tc>
                  <a:txBody>
                    <a:bodyPr/>
                    <a:lstStyle/>
                    <a:p>
                      <a:endParaRPr lang="en-US"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b="1" dirty="0" smtClean="0"/>
                        <a:t>2004</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2009</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2010</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2011</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en-US" b="1" dirty="0" smtClean="0"/>
                        <a:t>2012</a:t>
                      </a:r>
                      <a:endParaRPr lang="en-US" b="1"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2013</a:t>
                      </a:r>
                      <a:endParaRPr lang="en-US" b="1" dirty="0"/>
                    </a:p>
                  </a:txBody>
                  <a:tcPr anchor="b">
                    <a:lnL w="12700" cap="flat" cmpd="sng" algn="ctr">
                      <a:noFill/>
                      <a:prstDash val="solid"/>
                      <a:round/>
                      <a:headEnd type="none" w="med" len="med"/>
                      <a:tailEnd type="none" w="med" len="med"/>
                    </a:lnL>
                    <a:lnR w="12700" cmpd="sng">
                      <a:noFill/>
                    </a:lnR>
                    <a:lnB w="12700" cap="flat" cmpd="sng" algn="ctr">
                      <a:noFill/>
                      <a:prstDash val="solid"/>
                      <a:round/>
                      <a:headEnd type="none" w="med" len="med"/>
                      <a:tailEnd type="none" w="med" len="med"/>
                    </a:lnB>
                    <a:solidFill>
                      <a:schemeClr val="bg1"/>
                    </a:solidFill>
                  </a:tcPr>
                </a:tc>
                <a:tc>
                  <a:txBody>
                    <a:bodyPr/>
                    <a:lstStyle/>
                    <a:p>
                      <a:pPr algn="ctr"/>
                      <a:r>
                        <a:rPr lang="en-US" b="1" dirty="0" smtClean="0"/>
                        <a:t>2014</a:t>
                      </a:r>
                      <a:endParaRPr lang="en-US" b="1" dirty="0"/>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b="1" dirty="0" smtClean="0"/>
                        <a:t>2015</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r>
              <a:tr h="463910">
                <a:tc>
                  <a:txBody>
                    <a:bodyPr/>
                    <a:lstStyle/>
                    <a:p>
                      <a:r>
                        <a:rPr lang="en-US" sz="1600" b="1" dirty="0" smtClean="0"/>
                        <a:t>Less than $1,000</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marL="0" indent="114300" algn="ctr"/>
                      <a:r>
                        <a:rPr lang="en-US" dirty="0" smtClean="0"/>
                        <a:t>49%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23%</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27%</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31%</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29%</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35%</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$1,000 -</a:t>
                      </a:r>
                      <a:r>
                        <a:rPr lang="en-US" sz="1600" b="1" baseline="0" dirty="0" smtClean="0"/>
                        <a:t> $9,999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17</a:t>
                      </a:r>
                      <a:endParaRPr lang="en-US" dirty="0"/>
                    </a:p>
                  </a:txBody>
                  <a:tcPr marL="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11</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$10,000 - $24,999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US" dirty="0"/>
                    </a:p>
                  </a:txBody>
                  <a:tcPr anchor="ctr">
                    <a:solidFill>
                      <a:schemeClr val="accent3">
                        <a:lumMod val="75000"/>
                      </a:schemeClr>
                    </a:solidFill>
                  </a:tcPr>
                </a:tc>
                <a:tc>
                  <a:txBody>
                    <a:bodyPr/>
                    <a:lstStyle/>
                    <a:p>
                      <a:pPr algn="ctr"/>
                      <a:r>
                        <a:rPr lang="en-US" dirty="0" smtClean="0"/>
                        <a:t>16</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14</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7</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$25,000 - $49,999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13</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8</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$50,000 - $99,999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9</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6</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11</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8</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9</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$100,000 - $249,999</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10</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12</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dirty="0" smtClean="0"/>
                        <a:t>11</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r>
                        <a:rPr lang="en-US" dirty="0" smtClean="0"/>
                        <a:t>10</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463910">
                <a:tc>
                  <a:txBody>
                    <a:bodyPr/>
                    <a:lstStyle/>
                    <a:p>
                      <a:r>
                        <a:rPr lang="en-US" sz="1600" b="1" dirty="0" smtClean="0"/>
                        <a:t>$250,000 or more</a:t>
                      </a:r>
                      <a:endParaRPr lang="en-US" sz="16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15</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12</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17</a:t>
                      </a:r>
                    </a:p>
                  </a:txBody>
                  <a:tcPr marL="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en-US" dirty="0" smtClean="0"/>
                        <a:t>15</a:t>
                      </a:r>
                      <a:endParaRPr lang="en-US" dirty="0"/>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chemeClr val="bg1"/>
                    </a:solidFill>
                  </a:tcPr>
                </a:tc>
                <a:tc>
                  <a:txBody>
                    <a:bodyPr/>
                    <a:lstStyle/>
                    <a:p>
                      <a:pPr algn="ctr"/>
                      <a:r>
                        <a:rPr lang="en-US" dirty="0" smtClean="0"/>
                        <a:t>17</a:t>
                      </a:r>
                      <a:endParaRPr lang="en-US" dirty="0"/>
                    </a:p>
                  </a:txBody>
                  <a:tcPr marL="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60000"/>
                        <a:lumOff val="40000"/>
                      </a:schemeClr>
                    </a:solidFill>
                  </a:tcPr>
                </a:tc>
                <a:tc>
                  <a:txBody>
                    <a:bodyPr/>
                    <a:lstStyle/>
                    <a:p>
                      <a:pPr algn="ctr"/>
                      <a:r>
                        <a:rPr lang="en-US" dirty="0" smtClean="0"/>
                        <a:t>19</a:t>
                      </a:r>
                      <a:endParaRPr lang="en-US" dirty="0"/>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r>
            </a:tbl>
          </a:graphicData>
        </a:graphic>
      </p:graphicFrame>
      <p:sp>
        <p:nvSpPr>
          <p:cNvPr id="13" name="Right Brace 12"/>
          <p:cNvSpPr/>
          <p:nvPr/>
        </p:nvSpPr>
        <p:spPr>
          <a:xfrm>
            <a:off x="2124120" y="2850074"/>
            <a:ext cx="152400" cy="13466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62697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Workers With Retirement Plan Have Much More Saved Than Those Without</a:t>
            </a:r>
            <a:endParaRPr lang="en-US" dirty="0"/>
          </a:p>
        </p:txBody>
      </p:sp>
      <p:sp>
        <p:nvSpPr>
          <p:cNvPr id="3" name="Content Placeholder 2"/>
          <p:cNvSpPr>
            <a:spLocks noGrp="1"/>
          </p:cNvSpPr>
          <p:nvPr>
            <p:ph idx="1"/>
          </p:nvPr>
        </p:nvSpPr>
        <p:spPr/>
        <p:txBody>
          <a:bodyPr>
            <a:noAutofit/>
          </a:bodyPr>
          <a:lstStyle/>
          <a:p>
            <a:r>
              <a:rPr lang="en-US" dirty="0"/>
              <a:t>In total, about how much money would you say you (and your spouse) currently have in savings and investments, not including the value of your primary residence </a:t>
            </a:r>
            <a:r>
              <a:rPr lang="en-US" dirty="0" smtClean="0"/>
              <a:t>or </a:t>
            </a:r>
            <a:r>
              <a:rPr lang="en-US" dirty="0"/>
              <a:t>defined benefit </a:t>
            </a:r>
            <a:r>
              <a:rPr lang="en-US" dirty="0" smtClean="0"/>
              <a:t>plan assets</a:t>
            </a:r>
            <a:r>
              <a:rPr lang="en-US" dirty="0"/>
              <a:t>? </a:t>
            </a:r>
          </a:p>
        </p:txBody>
      </p:sp>
      <p:sp>
        <p:nvSpPr>
          <p:cNvPr id="4" name="Text Box 6"/>
          <p:cNvSpPr txBox="1">
            <a:spLocks noChangeArrowheads="1"/>
          </p:cNvSpPr>
          <p:nvPr/>
        </p:nvSpPr>
        <p:spPr bwMode="auto">
          <a:xfrm>
            <a:off x="380999" y="6253162"/>
            <a:ext cx="7209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234190669"/>
              </p:ext>
            </p:extLst>
          </p:nvPr>
        </p:nvGraphicFramePr>
        <p:xfrm>
          <a:off x="342900" y="2109401"/>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28</a:t>
            </a:fld>
            <a:endParaRPr lang="en-US" dirty="0"/>
          </a:p>
        </p:txBody>
      </p:sp>
      <p:sp>
        <p:nvSpPr>
          <p:cNvPr id="9" name="Text Box 7"/>
          <p:cNvSpPr txBox="1">
            <a:spLocks noChangeArrowheads="1"/>
          </p:cNvSpPr>
          <p:nvPr/>
        </p:nvSpPr>
        <p:spPr bwMode="auto">
          <a:xfrm>
            <a:off x="1016001" y="1909346"/>
            <a:ext cx="70684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Savings by Household Participation in Retirement Plan</a:t>
            </a:r>
            <a:endParaRPr lang="en-US" sz="1600" b="1" dirty="0">
              <a:solidFill>
                <a:srgbClr val="000000"/>
              </a:solidFill>
              <a:latin typeface="+mj-lt"/>
            </a:endParaRPr>
          </a:p>
        </p:txBody>
      </p:sp>
      <p:sp>
        <p:nvSpPr>
          <p:cNvPr id="8"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spTree>
    <p:extLst>
      <p:ext uri="{BB962C8B-B14F-4D97-AF65-F5344CB8AC3E}">
        <p14:creationId xmlns:p14="http://schemas.microsoft.com/office/powerpoint/2010/main" val="2470128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a Wide Disparity in Worker Estimates of Needed Savings Rates</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(2015 Workers n=1,003)</a:t>
            </a:r>
            <a:endParaRPr lang="en-US" dirty="0"/>
          </a:p>
        </p:txBody>
      </p:sp>
      <p:sp>
        <p:nvSpPr>
          <p:cNvPr id="4" name="Text Box 6"/>
          <p:cNvSpPr txBox="1">
            <a:spLocks noChangeArrowheads="1"/>
          </p:cNvSpPr>
          <p:nvPr/>
        </p:nvSpPr>
        <p:spPr bwMode="auto">
          <a:xfrm>
            <a:off x="381000" y="6253163"/>
            <a:ext cx="7750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2014-2015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698646060"/>
              </p:ext>
            </p:extLst>
          </p:nvPr>
        </p:nvGraphicFramePr>
        <p:xfrm>
          <a:off x="136315" y="2189163"/>
          <a:ext cx="877657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29</a:t>
            </a:fld>
            <a:endParaRPr lang="en-US" dirty="0"/>
          </a:p>
        </p:txBody>
      </p:sp>
    </p:spTree>
    <p:extLst>
      <p:ext uri="{BB962C8B-B14F-4D97-AF65-F5344CB8AC3E}">
        <p14:creationId xmlns:p14="http://schemas.microsoft.com/office/powerpoint/2010/main" val="1519785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2015 RCS Methodology (continued)</a:t>
            </a:r>
            <a:endParaRPr lang="en-US" dirty="0"/>
          </a:p>
        </p:txBody>
      </p:sp>
      <p:sp>
        <p:nvSpPr>
          <p:cNvPr id="3" name="Content Placeholder 2"/>
          <p:cNvSpPr>
            <a:spLocks noGrp="1"/>
          </p:cNvSpPr>
          <p:nvPr>
            <p:ph idx="1"/>
          </p:nvPr>
        </p:nvSpPr>
        <p:spPr/>
        <p:txBody>
          <a:bodyPr>
            <a:normAutofit fontScale="92500"/>
          </a:bodyPr>
          <a:lstStyle/>
          <a:p>
            <a:pPr>
              <a:spcBef>
                <a:spcPct val="50000"/>
              </a:spcBef>
            </a:pPr>
            <a:r>
              <a:rPr lang="en-US" dirty="0" smtClean="0"/>
              <a:t>Data weighted by age, sex, and education</a:t>
            </a:r>
          </a:p>
          <a:p>
            <a:pPr>
              <a:spcBef>
                <a:spcPct val="50000"/>
              </a:spcBef>
            </a:pPr>
            <a:r>
              <a:rPr lang="en-US" dirty="0" smtClean="0"/>
              <a:t>Margins of error</a:t>
            </a:r>
            <a:br>
              <a:rPr lang="en-US" dirty="0" smtClean="0"/>
            </a:br>
            <a:r>
              <a:rPr lang="en-US" dirty="0" smtClean="0"/>
              <a:t>	-  ± 3.5 percentage points for all workers</a:t>
            </a:r>
            <a:br>
              <a:rPr lang="en-US" dirty="0" smtClean="0"/>
            </a:br>
            <a:r>
              <a:rPr lang="en-US" dirty="0" smtClean="0"/>
              <a:t>	-  ± 3.5 percentage points for all retirees</a:t>
            </a:r>
          </a:p>
          <a:p>
            <a:pPr>
              <a:spcBef>
                <a:spcPct val="50000"/>
              </a:spcBef>
            </a:pPr>
            <a:r>
              <a:rPr lang="en-US" dirty="0" smtClean="0"/>
              <a:t>Unweighted sample sizes noted on charts to provide information for margin of error estimates</a:t>
            </a:r>
          </a:p>
          <a:p>
            <a:pPr>
              <a:spcBef>
                <a:spcPct val="50000"/>
              </a:spcBef>
            </a:pPr>
            <a:r>
              <a:rPr lang="en-US" dirty="0" smtClean="0"/>
              <a:t>Data may not total to 100 due to rounding and/or missing categories</a:t>
            </a:r>
            <a:endParaRPr lang="en-US" sz="4000" dirty="0" smtClean="0"/>
          </a:p>
        </p:txBody>
      </p:sp>
      <p:sp>
        <p:nvSpPr>
          <p:cNvPr id="4" name="Slide Number Placeholder 3"/>
          <p:cNvSpPr>
            <a:spLocks noGrp="1"/>
          </p:cNvSpPr>
          <p:nvPr>
            <p:ph type="sldNum" sz="quarter" idx="12"/>
          </p:nvPr>
        </p:nvSpPr>
        <p:spPr/>
        <p:txBody>
          <a:bodyPr/>
          <a:lstStyle/>
          <a:p>
            <a:fld id="{EBAD9AF0-FD35-4E4E-B775-C1DCF7755A5B}" type="slidenum">
              <a:rPr lang="en-US" smtClean="0"/>
              <a:t>3</a:t>
            </a:fld>
            <a:endParaRPr lang="en-US" dirty="0"/>
          </a:p>
        </p:txBody>
      </p:sp>
    </p:spTree>
    <p:extLst>
      <p:ext uri="{BB962C8B-B14F-4D97-AF65-F5344CB8AC3E}">
        <p14:creationId xmlns:p14="http://schemas.microsoft.com/office/powerpoint/2010/main" val="327677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Without Retirement Plan Are More Likely to Say They Need to Save at Least Half of Income</a:t>
            </a:r>
            <a:endParaRPr lang="en-US" dirty="0"/>
          </a:p>
        </p:txBody>
      </p:sp>
      <p:sp>
        <p:nvSpPr>
          <p:cNvPr id="3" name="Content Placeholder 2"/>
          <p:cNvSpPr>
            <a:spLocks noGrp="1"/>
          </p:cNvSpPr>
          <p:nvPr>
            <p:ph idx="1"/>
          </p:nvPr>
        </p:nvSpPr>
        <p:spPr>
          <a:xfrm>
            <a:off x="304800" y="1295400"/>
            <a:ext cx="8534400" cy="895350"/>
          </a:xfrm>
        </p:spPr>
        <p:txBody>
          <a:bodyPr>
            <a:normAutofit/>
          </a:bodyPr>
          <a:lstStyle/>
          <a:p>
            <a:r>
              <a:rPr lang="en-US" dirty="0" smtClean="0"/>
              <a:t>About </a:t>
            </a:r>
            <a:r>
              <a:rPr lang="en-US" dirty="0"/>
              <a:t>what percentage of your total household income do you think you (and your spouse) need to save each year from now until you expect to retire so you can live comfortably throughout your retirement? </a:t>
            </a:r>
            <a:r>
              <a:rPr lang="en-US" dirty="0" smtClean="0"/>
              <a:t>(2015 Workers)</a:t>
            </a:r>
            <a:endParaRPr lang="en-US" dirty="0"/>
          </a:p>
        </p:txBody>
      </p:sp>
      <p:sp>
        <p:nvSpPr>
          <p:cNvPr id="4" name="Text Box 6"/>
          <p:cNvSpPr txBox="1">
            <a:spLocks noChangeArrowheads="1"/>
          </p:cNvSpPr>
          <p:nvPr/>
        </p:nvSpPr>
        <p:spPr bwMode="auto">
          <a:xfrm>
            <a:off x="381000" y="6253163"/>
            <a:ext cx="7552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a:t>
            </a:r>
            <a:r>
              <a:rPr lang="en-US" sz="1200" dirty="0">
                <a:solidFill>
                  <a:srgbClr val="025200"/>
                </a:solidFill>
                <a:latin typeface="+mj-lt"/>
              </a:rPr>
              <a:t>Greenwald &amp; </a:t>
            </a:r>
            <a:r>
              <a:rPr lang="en-US" sz="1200" dirty="0" smtClean="0">
                <a:solidFill>
                  <a:srgbClr val="025200"/>
                </a:solidFill>
                <a:latin typeface="+mj-lt"/>
              </a:rPr>
              <a:t>Associates, Inc.,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879499080"/>
              </p:ext>
            </p:extLst>
          </p:nvPr>
        </p:nvGraphicFramePr>
        <p:xfrm>
          <a:off x="136315" y="2699657"/>
          <a:ext cx="8776573" cy="35535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30</a:t>
            </a:fld>
            <a:endParaRPr lang="en-US" dirty="0"/>
          </a:p>
        </p:txBody>
      </p:sp>
      <p:sp>
        <p:nvSpPr>
          <p:cNvPr id="7" name="TextBox 6"/>
          <p:cNvSpPr txBox="1"/>
          <p:nvPr/>
        </p:nvSpPr>
        <p:spPr>
          <a:xfrm>
            <a:off x="1422397" y="2006828"/>
            <a:ext cx="6342742" cy="584775"/>
          </a:xfrm>
          <a:prstGeom prst="rect">
            <a:avLst/>
          </a:prstGeom>
          <a:noFill/>
        </p:spPr>
        <p:txBody>
          <a:bodyPr wrap="square" rtlCol="0">
            <a:spAutoFit/>
          </a:bodyPr>
          <a:lstStyle/>
          <a:p>
            <a:pPr algn="ctr"/>
            <a:r>
              <a:rPr lang="en-US" sz="1600" b="1" dirty="0" smtClean="0"/>
              <a:t>Percentage of Income Needing to be Saved, </a:t>
            </a:r>
            <a:br>
              <a:rPr lang="en-US" sz="1600" b="1" dirty="0" smtClean="0"/>
            </a:br>
            <a:r>
              <a:rPr lang="en-US" sz="1600" b="1" dirty="0" smtClean="0"/>
              <a:t>by Household Participation in Retirement Plan</a:t>
            </a:r>
            <a:endParaRPr lang="en-US" sz="1600" b="1" dirty="0"/>
          </a:p>
        </p:txBody>
      </p:sp>
    </p:spTree>
    <p:extLst>
      <p:ext uri="{BB962C8B-B14F-4D97-AF65-F5344CB8AC3E}">
        <p14:creationId xmlns:p14="http://schemas.microsoft.com/office/powerpoint/2010/main" val="971957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in 10 Workers Believe it Is Possible to Save More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31</a:t>
            </a:fld>
            <a:endParaRPr lang="en-US" dirty="0"/>
          </a:p>
        </p:txBody>
      </p:sp>
      <p:sp>
        <p:nvSpPr>
          <p:cNvPr id="5" name="Text Box 6"/>
          <p:cNvSpPr txBox="1">
            <a:spLocks noChangeArrowheads="1"/>
          </p:cNvSpPr>
          <p:nvPr/>
        </p:nvSpPr>
        <p:spPr bwMode="auto">
          <a:xfrm>
            <a:off x="381000" y="6253163"/>
            <a:ext cx="7104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400"/>
            <a:ext cx="8534400" cy="685800"/>
          </a:xfrm>
        </p:spPr>
        <p:txBody>
          <a:bodyPr>
            <a:normAutofit/>
          </a:bodyPr>
          <a:lstStyle/>
          <a:p>
            <a:r>
              <a:rPr lang="en-US" dirty="0" smtClean="0"/>
              <a:t>Do you think it is reasonably possible for you to save $25 a week (more than you are currently saving) for retirement? (2015 Workers)</a:t>
            </a:r>
            <a:endParaRPr lang="en-US" dirty="0"/>
          </a:p>
        </p:txBody>
      </p:sp>
      <p:graphicFrame>
        <p:nvGraphicFramePr>
          <p:cNvPr id="7" name="Chart 6"/>
          <p:cNvGraphicFramePr/>
          <p:nvPr>
            <p:extLst>
              <p:ext uri="{D42A27DB-BD31-4B8C-83A1-F6EECF244321}">
                <p14:modId xmlns:p14="http://schemas.microsoft.com/office/powerpoint/2010/main" val="2589586481"/>
              </p:ext>
            </p:extLst>
          </p:nvPr>
        </p:nvGraphicFramePr>
        <p:xfrm>
          <a:off x="381001" y="1899138"/>
          <a:ext cx="8323612" cy="3879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29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Able to Save $25 More Most Often Indicate They Would Give up Eating Out/Take Out</a:t>
            </a:r>
            <a:endParaRPr lang="en-US" dirty="0"/>
          </a:p>
        </p:txBody>
      </p:sp>
      <p:sp>
        <p:nvSpPr>
          <p:cNvPr id="3" name="Content Placeholder 2"/>
          <p:cNvSpPr>
            <a:spLocks noGrp="1"/>
          </p:cNvSpPr>
          <p:nvPr>
            <p:ph idx="1"/>
          </p:nvPr>
        </p:nvSpPr>
        <p:spPr/>
        <p:txBody>
          <a:bodyPr>
            <a:normAutofit/>
          </a:bodyPr>
          <a:lstStyle/>
          <a:p>
            <a:r>
              <a:rPr lang="en-US" dirty="0" smtClean="0"/>
              <a:t>Which of the following would you cut back on or give up to save that (extra) $25 a week?</a:t>
            </a:r>
            <a:br>
              <a:rPr lang="en-US" dirty="0" smtClean="0"/>
            </a:br>
            <a:r>
              <a:rPr lang="en-US" dirty="0" smtClean="0"/>
              <a:t>(2015 Workers that could save $25 n=719)</a:t>
            </a:r>
            <a:endParaRPr lang="en-US" dirty="0"/>
          </a:p>
        </p:txBody>
      </p:sp>
      <p:sp>
        <p:nvSpPr>
          <p:cNvPr id="4" name="Text Box 6"/>
          <p:cNvSpPr txBox="1">
            <a:spLocks noChangeArrowheads="1"/>
          </p:cNvSpPr>
          <p:nvPr/>
        </p:nvSpPr>
        <p:spPr bwMode="auto">
          <a:xfrm>
            <a:off x="381000" y="6253163"/>
            <a:ext cx="7104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223915977"/>
              </p:ext>
            </p:extLst>
          </p:nvPr>
        </p:nvGraphicFramePr>
        <p:xfrm>
          <a:off x="-295275" y="1924051"/>
          <a:ext cx="9906000" cy="425767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32</a:t>
            </a:fld>
            <a:endParaRPr lang="en-US" dirty="0"/>
          </a:p>
        </p:txBody>
      </p:sp>
    </p:spTree>
    <p:extLst>
      <p:ext uri="{BB962C8B-B14F-4D97-AF65-F5344CB8AC3E}">
        <p14:creationId xmlns:p14="http://schemas.microsoft.com/office/powerpoint/2010/main" val="2766294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Day-to-day Expenses is the Predominant Reason Workers Offer for Not Saving More</a:t>
            </a:r>
            <a:endParaRPr lang="en-US" dirty="0"/>
          </a:p>
        </p:txBody>
      </p:sp>
      <p:sp>
        <p:nvSpPr>
          <p:cNvPr id="3" name="Content Placeholder 2"/>
          <p:cNvSpPr>
            <a:spLocks noGrp="1"/>
          </p:cNvSpPr>
          <p:nvPr>
            <p:ph idx="1"/>
          </p:nvPr>
        </p:nvSpPr>
        <p:spPr/>
        <p:txBody>
          <a:bodyPr>
            <a:normAutofit/>
          </a:bodyPr>
          <a:lstStyle/>
          <a:p>
            <a:r>
              <a:rPr lang="en-US" dirty="0"/>
              <a:t>What </a:t>
            </a:r>
            <a:r>
              <a:rPr lang="en-US" dirty="0" smtClean="0"/>
              <a:t>would you say is the main reason you are not currently saving (more) for retirement? </a:t>
            </a:r>
            <a:br>
              <a:rPr lang="en-US" dirty="0" smtClean="0"/>
            </a:br>
            <a:r>
              <a:rPr lang="en-US" dirty="0" smtClean="0"/>
              <a:t>(2015 Workers n=1,003</a:t>
            </a:r>
            <a:r>
              <a:rPr lang="en-US" dirty="0"/>
              <a:t>) (open end, top mentions) </a:t>
            </a:r>
          </a:p>
        </p:txBody>
      </p:sp>
      <p:sp>
        <p:nvSpPr>
          <p:cNvPr id="4" name="Text Box 6"/>
          <p:cNvSpPr txBox="1">
            <a:spLocks noChangeArrowheads="1"/>
          </p:cNvSpPr>
          <p:nvPr/>
        </p:nvSpPr>
        <p:spPr bwMode="auto">
          <a:xfrm>
            <a:off x="381000" y="6253163"/>
            <a:ext cx="7104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t>
            </a:r>
            <a:r>
              <a:rPr lang="en-US" sz="1200" dirty="0" smtClean="0">
                <a:solidFill>
                  <a:srgbClr val="025200"/>
                </a:solidFill>
                <a:latin typeface="+mj-lt"/>
              </a:rPr>
              <a:t>and 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513847722"/>
              </p:ext>
            </p:extLst>
          </p:nvPr>
        </p:nvGraphicFramePr>
        <p:xfrm>
          <a:off x="-295275" y="1924051"/>
          <a:ext cx="9906000" cy="425767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33</a:t>
            </a:fld>
            <a:endParaRPr lang="en-US" dirty="0"/>
          </a:p>
        </p:txBody>
      </p:sp>
    </p:spTree>
    <p:extLst>
      <p:ext uri="{BB962C8B-B14F-4D97-AF65-F5344CB8AC3E}">
        <p14:creationId xmlns:p14="http://schemas.microsoft.com/office/powerpoint/2010/main" val="3734465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Debt</a:t>
            </a:r>
            <a:endParaRPr lang="en-US" dirty="0"/>
          </a:p>
        </p:txBody>
      </p:sp>
    </p:spTree>
    <p:extLst>
      <p:ext uri="{BB962C8B-B14F-4D97-AF65-F5344CB8AC3E}">
        <p14:creationId xmlns:p14="http://schemas.microsoft.com/office/powerpoint/2010/main" val="647218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0" y="274638"/>
            <a:ext cx="9144000" cy="944562"/>
          </a:xfrm>
        </p:spPr>
        <p:txBody>
          <a:bodyPr>
            <a:noAutofit/>
          </a:bodyPr>
          <a:lstStyle/>
          <a:p>
            <a:r>
              <a:rPr lang="en-US" sz="2900" dirty="0" smtClean="0"/>
              <a:t>Both Workers and Retirees are Less Likely Than in 2014 to </a:t>
            </a:r>
            <a:br>
              <a:rPr lang="en-US" sz="2900" dirty="0" smtClean="0"/>
            </a:br>
            <a:r>
              <a:rPr lang="en-US" sz="2900" dirty="0" smtClean="0"/>
              <a:t>Describe Their Debt as a Problem</a:t>
            </a:r>
            <a:endParaRPr lang="en-US" sz="2900" dirty="0"/>
          </a:p>
        </p:txBody>
      </p:sp>
      <p:sp>
        <p:nvSpPr>
          <p:cNvPr id="3" name="Content Placeholder 2"/>
          <p:cNvSpPr>
            <a:spLocks noGrp="1"/>
          </p:cNvSpPr>
          <p:nvPr>
            <p:ph idx="1"/>
          </p:nvPr>
        </p:nvSpPr>
        <p:spPr/>
        <p:txBody>
          <a:bodyPr/>
          <a:lstStyle/>
          <a:p>
            <a:r>
              <a:rPr lang="en-US" dirty="0" smtClean="0"/>
              <a:t>Thinking </a:t>
            </a:r>
            <a:r>
              <a:rPr lang="en-US" dirty="0"/>
              <a:t>about your current financial situation, how would you describe your level of debt?  </a:t>
            </a:r>
            <a:r>
              <a:rPr lang="en-US" dirty="0" smtClean="0"/>
              <a:t/>
            </a:r>
            <a:br>
              <a:rPr lang="en-US" dirty="0" smtClean="0"/>
            </a:br>
            <a:r>
              <a:rPr lang="en-US" dirty="0" smtClean="0"/>
              <a:t>(2015 </a:t>
            </a:r>
            <a:r>
              <a:rPr lang="en-US" dirty="0"/>
              <a:t>Workers </a:t>
            </a:r>
            <a:r>
              <a:rPr lang="en-US" dirty="0" smtClean="0"/>
              <a:t>n=1,003; Retirees n=1,001)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a:t>
            </a:r>
            <a:r>
              <a:rPr lang="en-US" sz="1200" dirty="0" smtClean="0">
                <a:solidFill>
                  <a:srgbClr val="006600"/>
                </a:solidFill>
                <a:latin typeface="+mj-lt"/>
              </a:rPr>
              <a:t>2005-2015</a:t>
            </a:r>
            <a:r>
              <a:rPr lang="en-US" sz="1200" dirty="0" smtClean="0">
                <a:solidFill>
                  <a:srgbClr val="025200"/>
                </a:solidFill>
                <a:latin typeface="+mj-lt"/>
              </a:rPr>
              <a:t>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3172693651"/>
              </p:ext>
            </p:extLst>
          </p:nvPr>
        </p:nvGraphicFramePr>
        <p:xfrm>
          <a:off x="381000" y="2362200"/>
          <a:ext cx="8305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5867400"/>
            <a:ext cx="2209800" cy="338554"/>
          </a:xfrm>
          <a:prstGeom prst="rect">
            <a:avLst/>
          </a:prstGeom>
          <a:noFill/>
        </p:spPr>
        <p:txBody>
          <a:bodyPr wrap="square" rtlCol="0">
            <a:spAutoFit/>
          </a:bodyPr>
          <a:lstStyle/>
          <a:p>
            <a:pPr algn="ctr"/>
            <a:r>
              <a:rPr lang="en-US" sz="1600" b="1" dirty="0" smtClean="0"/>
              <a:t>Workers</a:t>
            </a:r>
            <a:endParaRPr lang="en-US" sz="1600" b="1" dirty="0"/>
          </a:p>
        </p:txBody>
      </p:sp>
      <p:sp>
        <p:nvSpPr>
          <p:cNvPr id="8" name="TextBox 7"/>
          <p:cNvSpPr txBox="1"/>
          <p:nvPr/>
        </p:nvSpPr>
        <p:spPr>
          <a:xfrm>
            <a:off x="5715000" y="5867400"/>
            <a:ext cx="2209800" cy="338554"/>
          </a:xfrm>
          <a:prstGeom prst="rect">
            <a:avLst/>
          </a:prstGeom>
          <a:noFill/>
        </p:spPr>
        <p:txBody>
          <a:bodyPr wrap="square" rtlCol="0">
            <a:spAutoFit/>
          </a:bodyPr>
          <a:lstStyle/>
          <a:p>
            <a:pPr algn="ctr"/>
            <a:r>
              <a:rPr lang="en-US" sz="1600" b="1" dirty="0" smtClean="0"/>
              <a:t>Retirees</a:t>
            </a:r>
            <a:endParaRPr lang="en-US" sz="1600" b="1" dirty="0"/>
          </a:p>
        </p:txBody>
      </p:sp>
      <p:cxnSp>
        <p:nvCxnSpPr>
          <p:cNvPr id="10" name="Straight Connector 9"/>
          <p:cNvCxnSpPr/>
          <p:nvPr/>
        </p:nvCxnSpPr>
        <p:spPr>
          <a:xfrm>
            <a:off x="6858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0" y="5867400"/>
            <a:ext cx="30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EBAD9AF0-FD35-4E4E-B775-C1DCF7755A5B}" type="slidenum">
              <a:rPr lang="en-US" smtClean="0"/>
              <a:t>35</a:t>
            </a:fld>
            <a:endParaRPr lang="en-US" dirty="0"/>
          </a:p>
        </p:txBody>
      </p:sp>
    </p:spTree>
    <p:extLst>
      <p:ext uri="{BB962C8B-B14F-4D97-AF65-F5344CB8AC3E}">
        <p14:creationId xmlns:p14="http://schemas.microsoft.com/office/powerpoint/2010/main" val="4053997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690862353"/>
              </p:ext>
            </p:extLst>
          </p:nvPr>
        </p:nvGraphicFramePr>
        <p:xfrm>
          <a:off x="381000" y="1698172"/>
          <a:ext cx="8458200" cy="45549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0" y="274638"/>
            <a:ext cx="9144000" cy="944562"/>
          </a:xfrm>
        </p:spPr>
        <p:txBody>
          <a:bodyPr>
            <a:normAutofit fontScale="90000"/>
          </a:bodyPr>
          <a:lstStyle/>
          <a:p>
            <a:r>
              <a:rPr lang="en-US" dirty="0" smtClean="0"/>
              <a:t>Workers Most Often Report a Mortgage, Car Loans and Credit Card Debt; Retirees Report These Less Often</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Retirement </a:t>
            </a:r>
            <a:r>
              <a:rPr lang="en-US" sz="1200" dirty="0">
                <a:solidFill>
                  <a:srgbClr val="025200"/>
                </a:solidFill>
                <a:latin typeface="+mj-lt"/>
              </a:rPr>
              <a:t>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36</a:t>
            </a:fld>
            <a:endParaRPr lang="en-US" dirty="0"/>
          </a:p>
        </p:txBody>
      </p:sp>
      <p:sp>
        <p:nvSpPr>
          <p:cNvPr id="8" name="Content Placeholder 2"/>
          <p:cNvSpPr>
            <a:spLocks noGrp="1"/>
          </p:cNvSpPr>
          <p:nvPr>
            <p:ph idx="1"/>
          </p:nvPr>
        </p:nvSpPr>
        <p:spPr>
          <a:xfrm>
            <a:off x="304800" y="1295400"/>
            <a:ext cx="8534400" cy="685800"/>
          </a:xfrm>
        </p:spPr>
        <p:txBody>
          <a:bodyPr/>
          <a:lstStyle/>
          <a:p>
            <a:r>
              <a:rPr lang="en-US" dirty="0"/>
              <a:t>Do you (and your spouse) currently have </a:t>
            </a:r>
            <a:r>
              <a:rPr lang="en-US" dirty="0" smtClean="0"/>
              <a:t>the following?  (2015 Workers n=1,003; Retirees n=1,001)</a:t>
            </a:r>
            <a:endParaRPr lang="en-US" dirty="0"/>
          </a:p>
        </p:txBody>
      </p:sp>
      <p:sp>
        <p:nvSpPr>
          <p:cNvPr id="7" name="TextBox 6"/>
          <p:cNvSpPr txBox="1"/>
          <p:nvPr/>
        </p:nvSpPr>
        <p:spPr>
          <a:xfrm>
            <a:off x="1611084" y="1828800"/>
            <a:ext cx="5979886" cy="369332"/>
          </a:xfrm>
          <a:prstGeom prst="rect">
            <a:avLst/>
          </a:prstGeom>
          <a:noFill/>
        </p:spPr>
        <p:txBody>
          <a:bodyPr wrap="square" rtlCol="0">
            <a:spAutoFit/>
          </a:bodyPr>
          <a:lstStyle/>
          <a:p>
            <a:pPr algn="ctr"/>
            <a:r>
              <a:rPr lang="en-US" b="1" dirty="0" smtClean="0"/>
              <a:t>Percent “Yes”</a:t>
            </a:r>
            <a:endParaRPr lang="en-US" b="1" dirty="0"/>
          </a:p>
        </p:txBody>
      </p:sp>
    </p:spTree>
    <p:extLst>
      <p:ext uri="{BB962C8B-B14F-4D97-AF65-F5344CB8AC3E}">
        <p14:creationId xmlns:p14="http://schemas.microsoft.com/office/powerpoint/2010/main" val="4106475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Half of Employed Workers Have Long-Term Disability Insurance</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37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Do you currently have long-term disability insurance, either through your employer or on your own? </a:t>
            </a:r>
            <a:r>
              <a:rPr lang="en-US" sz="1600" dirty="0" smtClean="0"/>
              <a:t>(2015 </a:t>
            </a:r>
            <a:r>
              <a:rPr lang="en-US" sz="1600" dirty="0"/>
              <a:t>Workers </a:t>
            </a:r>
            <a:r>
              <a:rPr lang="en-US" sz="1600" dirty="0" smtClean="0"/>
              <a:t>employed n=812)</a:t>
            </a:r>
            <a:endParaRPr lang="en-US" sz="1600" dirty="0"/>
          </a:p>
        </p:txBody>
      </p:sp>
      <p:graphicFrame>
        <p:nvGraphicFramePr>
          <p:cNvPr id="8" name="Chart 7"/>
          <p:cNvGraphicFramePr/>
          <p:nvPr>
            <p:extLst>
              <p:ext uri="{D42A27DB-BD31-4B8C-83A1-F6EECF244321}">
                <p14:modId xmlns:p14="http://schemas.microsoft.com/office/powerpoint/2010/main" val="3802350492"/>
              </p:ext>
            </p:extLst>
          </p:nvPr>
        </p:nvGraphicFramePr>
        <p:xfrm>
          <a:off x="1337263" y="2514601"/>
          <a:ext cx="6797333"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88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Few Employed Workers Think It Likely They Will Be Unable to Work</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38</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212261478"/>
              </p:ext>
            </p:extLst>
          </p:nvPr>
        </p:nvGraphicFramePr>
        <p:xfrm>
          <a:off x="566057" y="2544099"/>
          <a:ext cx="7837714" cy="358331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304800" y="1295398"/>
            <a:ext cx="8534400" cy="1085851"/>
          </a:xfrm>
        </p:spPr>
        <p:txBody>
          <a:bodyPr>
            <a:noAutofit/>
          </a:bodyPr>
          <a:lstStyle/>
          <a:p>
            <a:pPr marL="0" indent="0">
              <a:buNone/>
            </a:pPr>
            <a:r>
              <a:rPr lang="en-US" sz="1600" dirty="0"/>
              <a:t>How likely do you think you are to be unable to work for six months or longer due to an illness or disability? (</a:t>
            </a:r>
            <a:r>
              <a:rPr lang="en-US" sz="1600" dirty="0" smtClean="0"/>
              <a:t>2015 </a:t>
            </a:r>
            <a:r>
              <a:rPr lang="en-US" sz="1600" dirty="0"/>
              <a:t>Workers </a:t>
            </a:r>
            <a:r>
              <a:rPr lang="en-US" sz="1600" dirty="0" smtClean="0"/>
              <a:t>employed n=812)</a:t>
            </a:r>
            <a:endParaRPr lang="en-US" sz="1600" dirty="0"/>
          </a:p>
        </p:txBody>
      </p:sp>
    </p:spTree>
    <p:extLst>
      <p:ext uri="{BB962C8B-B14F-4D97-AF65-F5344CB8AC3E}">
        <p14:creationId xmlns:p14="http://schemas.microsoft.com/office/powerpoint/2010/main" val="50532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One-Third of Employed Workers Believe a 6-month Disability Would Have No Effect on Retirement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39</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897593671"/>
              </p:ext>
            </p:extLst>
          </p:nvPr>
        </p:nvGraphicFramePr>
        <p:xfrm>
          <a:off x="566057" y="2327565"/>
          <a:ext cx="7837714" cy="37998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304800" y="1295398"/>
            <a:ext cx="8534400" cy="1085851"/>
          </a:xfrm>
        </p:spPr>
        <p:txBody>
          <a:bodyPr>
            <a:noAutofit/>
          </a:bodyPr>
          <a:lstStyle/>
          <a:p>
            <a:pPr marL="0" indent="0">
              <a:buNone/>
            </a:pPr>
            <a:r>
              <a:rPr lang="en-US" sz="1600" dirty="0"/>
              <a:t>Suppose you were unable to work for six months or longer due to an illness or disability.  What effect, if any, do you think this would have on your retirement and preparations for retirement? (</a:t>
            </a:r>
            <a:r>
              <a:rPr lang="en-US" sz="1600" dirty="0" smtClean="0"/>
              <a:t>2015 </a:t>
            </a:r>
            <a:r>
              <a:rPr lang="en-US" sz="1600" dirty="0"/>
              <a:t>Workers </a:t>
            </a:r>
            <a:r>
              <a:rPr lang="en-US" sz="1600" dirty="0" smtClean="0"/>
              <a:t>employed n=812) (Top answers)</a:t>
            </a:r>
            <a:endParaRPr lang="en-US" sz="1600" dirty="0"/>
          </a:p>
        </p:txBody>
      </p:sp>
    </p:spTree>
    <p:extLst>
      <p:ext uri="{BB962C8B-B14F-4D97-AF65-F5344CB8AC3E}">
        <p14:creationId xmlns:p14="http://schemas.microsoft.com/office/powerpoint/2010/main" val="183736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a:t>
            </a:r>
            <a:endParaRPr lang="en-US" dirty="0"/>
          </a:p>
        </p:txBody>
      </p:sp>
      <p:sp>
        <p:nvSpPr>
          <p:cNvPr id="3" name="Content Placeholder 2"/>
          <p:cNvSpPr>
            <a:spLocks noGrp="1"/>
          </p:cNvSpPr>
          <p:nvPr>
            <p:ph idx="1"/>
          </p:nvPr>
        </p:nvSpPr>
        <p:spPr>
          <a:xfrm>
            <a:off x="457200" y="1517302"/>
            <a:ext cx="8229600" cy="4608862"/>
          </a:xfrm>
        </p:spPr>
        <p:txBody>
          <a:bodyPr>
            <a:noAutofit/>
          </a:bodyPr>
          <a:lstStyle/>
          <a:p>
            <a:pPr>
              <a:lnSpc>
                <a:spcPct val="110000"/>
              </a:lnSpc>
              <a:spcBef>
                <a:spcPct val="50000"/>
              </a:spcBef>
            </a:pPr>
            <a:r>
              <a:rPr lang="en-US" sz="2400" dirty="0"/>
              <a:t>Retirement confidence </a:t>
            </a:r>
            <a:r>
              <a:rPr lang="en-US" sz="2400" dirty="0" smtClean="0"/>
              <a:t>continues to rebound </a:t>
            </a:r>
            <a:r>
              <a:rPr lang="en-US" sz="2400" dirty="0"/>
              <a:t>from the record lows of </a:t>
            </a:r>
            <a:r>
              <a:rPr lang="en-US" sz="2400" dirty="0" smtClean="0"/>
              <a:t>earlier in the decade.  </a:t>
            </a:r>
            <a:r>
              <a:rPr lang="en-US" sz="2400" dirty="0"/>
              <a:t>Retiree confidence, which has traditionally outpaced worker confidence in having a financially secure retirement, </a:t>
            </a:r>
            <a:r>
              <a:rPr lang="en-US" sz="2400" dirty="0" smtClean="0"/>
              <a:t>has increased even </a:t>
            </a:r>
            <a:r>
              <a:rPr lang="en-US" sz="2400" dirty="0"/>
              <a:t>more</a:t>
            </a:r>
            <a:r>
              <a:rPr lang="en-US" sz="2400" dirty="0" smtClean="0"/>
              <a:t>.</a:t>
            </a:r>
          </a:p>
          <a:p>
            <a:r>
              <a:rPr lang="en-US" sz="2400" dirty="0"/>
              <a:t>This increased confidence is observed almost exclusively among those </a:t>
            </a:r>
            <a:r>
              <a:rPr lang="en-US" sz="2400" dirty="0" smtClean="0"/>
              <a:t>reporting they or their spouse have a retirement plan (DB, DC, or IRA). Those without a plan are three times as likely as those with a plan to be not at all confident. </a:t>
            </a:r>
            <a:endParaRPr lang="en-US" sz="2400" dirty="0"/>
          </a:p>
          <a:p>
            <a:r>
              <a:rPr lang="en-US" sz="2400" dirty="0" smtClean="0"/>
              <a:t>Planning behaviors and accumulated </a:t>
            </a:r>
            <a:r>
              <a:rPr lang="en-US" sz="2400" dirty="0"/>
              <a:t>savings </a:t>
            </a:r>
            <a:r>
              <a:rPr lang="en-US" sz="2400" dirty="0" smtClean="0"/>
              <a:t>remain near 2013 levels, suggesting the increase in retirement confidence is not grounded in improved retirement preparations.</a:t>
            </a:r>
            <a:endParaRPr lang="en-US" sz="2400" dirty="0"/>
          </a:p>
        </p:txBody>
      </p:sp>
      <p:sp>
        <p:nvSpPr>
          <p:cNvPr id="4" name="Slide Number Placeholder 3"/>
          <p:cNvSpPr>
            <a:spLocks noGrp="1"/>
          </p:cNvSpPr>
          <p:nvPr>
            <p:ph type="sldNum" sz="quarter" idx="12"/>
          </p:nvPr>
        </p:nvSpPr>
        <p:spPr/>
        <p:txBody>
          <a:bodyPr/>
          <a:lstStyle/>
          <a:p>
            <a:fld id="{EBAD9AF0-FD35-4E4E-B775-C1DCF7755A5B}" type="slidenum">
              <a:rPr lang="en-US" smtClean="0"/>
              <a:t>4</a:t>
            </a:fld>
            <a:endParaRPr lang="en-US" dirty="0"/>
          </a:p>
        </p:txBody>
      </p:sp>
    </p:spTree>
    <p:extLst>
      <p:ext uri="{BB962C8B-B14F-4D97-AF65-F5344CB8AC3E}">
        <p14:creationId xmlns:p14="http://schemas.microsoft.com/office/powerpoint/2010/main" val="282971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Retirement plans</a:t>
            </a:r>
            <a:endParaRPr lang="en-US" dirty="0"/>
          </a:p>
        </p:txBody>
      </p:sp>
    </p:spTree>
    <p:extLst>
      <p:ext uri="{BB962C8B-B14F-4D97-AF65-F5344CB8AC3E}">
        <p14:creationId xmlns:p14="http://schemas.microsoft.com/office/powerpoint/2010/main" val="647218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7 in 10 Employed Workers Are Offered Retirement Savings Plans by Their Employer</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Does your current employer offer you a retirement or savings plan that allows you to make contributions from your salary to an individual account set up in your name, such as a 401(k), tax-deferred annuity or 403(b), or thrift savings plan</a:t>
            </a:r>
            <a:r>
              <a:rPr lang="en-US" sz="1600" dirty="0" smtClean="0"/>
              <a:t>?  (2015 </a:t>
            </a:r>
            <a:r>
              <a:rPr lang="en-US" sz="1600" dirty="0"/>
              <a:t>Workers </a:t>
            </a:r>
            <a:r>
              <a:rPr lang="en-US" sz="1600" dirty="0" smtClean="0"/>
              <a:t>employed full- or part-time n=697)</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092140646"/>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41</a:t>
            </a:fld>
            <a:endParaRPr lang="en-US" dirty="0"/>
          </a:p>
        </p:txBody>
      </p:sp>
    </p:spTree>
    <p:extLst>
      <p:ext uri="{BB962C8B-B14F-4D97-AF65-F5344CB8AC3E}">
        <p14:creationId xmlns:p14="http://schemas.microsoft.com/office/powerpoint/2010/main" val="1725142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More Than Three-quarters of Workers With Access to Employer Plans Contribute to the Plan</a:t>
            </a:r>
            <a:endParaRPr lang="en-US" dirty="0"/>
          </a:p>
        </p:txBody>
      </p:sp>
      <p:sp>
        <p:nvSpPr>
          <p:cNvPr id="4" name="Content Placeholder 2"/>
          <p:cNvSpPr>
            <a:spLocks noGrp="1"/>
          </p:cNvSpPr>
          <p:nvPr>
            <p:ph idx="1"/>
          </p:nvPr>
        </p:nvSpPr>
        <p:spPr>
          <a:xfrm>
            <a:off x="304800" y="1295398"/>
            <a:ext cx="8534400" cy="1085851"/>
          </a:xfrm>
        </p:spPr>
        <p:txBody>
          <a:bodyPr>
            <a:noAutofit/>
          </a:bodyPr>
          <a:lstStyle/>
          <a:p>
            <a:pPr marL="0" indent="0">
              <a:buNone/>
            </a:pPr>
            <a:r>
              <a:rPr lang="en-US" sz="1600" dirty="0"/>
              <a:t>If employer provides retirement or savings plan: Are you currently contributing money to the plan? (</a:t>
            </a:r>
            <a:r>
              <a:rPr lang="en-US" sz="1600" dirty="0" smtClean="0"/>
              <a:t>2015 </a:t>
            </a:r>
            <a:r>
              <a:rPr lang="en-US" sz="1600" dirty="0"/>
              <a:t>Workers offered an employer-sponsored retirement savings plan </a:t>
            </a:r>
            <a:r>
              <a:rPr lang="en-US" sz="1600" dirty="0" smtClean="0"/>
              <a:t>n=525)</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648822134"/>
              </p:ext>
            </p:extLst>
          </p:nvPr>
        </p:nvGraphicFramePr>
        <p:xfrm>
          <a:off x="2156662" y="2211110"/>
          <a:ext cx="4755783" cy="37385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42</a:t>
            </a:fld>
            <a:endParaRPr lang="en-US" dirty="0"/>
          </a:p>
        </p:txBody>
      </p:sp>
    </p:spTree>
    <p:extLst>
      <p:ext uri="{BB962C8B-B14F-4D97-AF65-F5344CB8AC3E}">
        <p14:creationId xmlns:p14="http://schemas.microsoft.com/office/powerpoint/2010/main" val="503300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Plurality of Workers Would Continue </a:t>
            </a:r>
            <a:br>
              <a:rPr lang="en-US" dirty="0" smtClean="0"/>
            </a:br>
            <a:r>
              <a:rPr lang="en-US" dirty="0" smtClean="0"/>
              <a:t>Auto-escalation Until at Least 10%</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43</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Suppose </a:t>
            </a:r>
            <a:r>
              <a:rPr lang="en-US" sz="1600" dirty="0"/>
              <a:t>your employer automatically increased the percentage of your salary contributed to the plan by 1% each year.  For example, if you are currently contributing 3% of your salary, your contribution would increase to 4% the first year, and to 5% the next year.  You would be informed about the increase before it occurred and could choose to discontinue the automatic increase at any time.  </a:t>
            </a:r>
            <a:r>
              <a:rPr lang="en-US" sz="1600" dirty="0" smtClean="0"/>
              <a:t>How </a:t>
            </a:r>
            <a:r>
              <a:rPr lang="en-US" sz="1600" dirty="0"/>
              <a:t>high do you think you would let your contribution go before you discontinued the automatic increases?  </a:t>
            </a:r>
            <a:r>
              <a:rPr lang="en-US" sz="1600" dirty="0" smtClean="0"/>
              <a:t>(2015 </a:t>
            </a:r>
            <a:r>
              <a:rPr lang="en-US" sz="1600" dirty="0"/>
              <a:t>Workers </a:t>
            </a:r>
            <a:r>
              <a:rPr lang="en-US" sz="1600" dirty="0" smtClean="0"/>
              <a:t>contributing to </a:t>
            </a:r>
            <a:r>
              <a:rPr lang="en-US" sz="1600" dirty="0"/>
              <a:t>an employer-sponsored retirement savings plan </a:t>
            </a:r>
            <a:r>
              <a:rPr lang="en-US" sz="1600" dirty="0" smtClean="0"/>
              <a:t>n=441)</a:t>
            </a:r>
            <a:endParaRPr lang="en-US" sz="1600" dirty="0"/>
          </a:p>
        </p:txBody>
      </p:sp>
      <p:graphicFrame>
        <p:nvGraphicFramePr>
          <p:cNvPr id="7" name="Chart 6"/>
          <p:cNvGraphicFramePr/>
          <p:nvPr>
            <p:extLst>
              <p:ext uri="{D42A27DB-BD31-4B8C-83A1-F6EECF244321}">
                <p14:modId xmlns:p14="http://schemas.microsoft.com/office/powerpoint/2010/main" val="1879100087"/>
              </p:ext>
            </p:extLst>
          </p:nvPr>
        </p:nvGraphicFramePr>
        <p:xfrm>
          <a:off x="566057" y="2968831"/>
          <a:ext cx="7837714" cy="3158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7052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Auto-enrolled at 3%, Half of Plan Participants  Would Raise the Contribution</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44</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Suppose you changed jobs and your new employer automatically enrolled you into their workplace retirement plan, deferring 3% of your salary into the plan.  Which one of the following do you think you would be most likely to do? (</a:t>
            </a:r>
            <a:r>
              <a:rPr lang="en-US" sz="1600" dirty="0" smtClean="0"/>
              <a:t>2015 </a:t>
            </a:r>
            <a:r>
              <a:rPr lang="en-US" sz="1600" dirty="0"/>
              <a:t>Workers </a:t>
            </a:r>
            <a:r>
              <a:rPr lang="en-US" sz="1600" dirty="0" smtClean="0"/>
              <a:t>offered an </a:t>
            </a:r>
            <a:r>
              <a:rPr lang="en-US" sz="1600" dirty="0"/>
              <a:t>employer-sponsored retirement savings plan </a:t>
            </a:r>
            <a:r>
              <a:rPr lang="en-US" sz="1600" dirty="0" smtClean="0"/>
              <a:t>n=525)</a:t>
            </a:r>
            <a:endParaRPr lang="en-US" sz="1600" dirty="0"/>
          </a:p>
        </p:txBody>
      </p:sp>
      <p:graphicFrame>
        <p:nvGraphicFramePr>
          <p:cNvPr id="7" name="Chart 6"/>
          <p:cNvGraphicFramePr/>
          <p:nvPr>
            <p:extLst>
              <p:ext uri="{D42A27DB-BD31-4B8C-83A1-F6EECF244321}">
                <p14:modId xmlns:p14="http://schemas.microsoft.com/office/powerpoint/2010/main" val="3946467863"/>
              </p:ext>
            </p:extLst>
          </p:nvPr>
        </p:nvGraphicFramePr>
        <p:xfrm>
          <a:off x="566057" y="2544099"/>
          <a:ext cx="7837714" cy="3583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498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Auto-enrolled at 6%, Three-quarters  Would Continue at 6% or Raise the Contribution</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45</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Suppose you changed jobs and your new employer automatically enrolled you into their workplace retirement plan, deferring 6% of your salary into the plan.  Which one of the following do you think you would be most likely to do? (</a:t>
            </a:r>
            <a:r>
              <a:rPr lang="en-US" sz="1600" dirty="0" smtClean="0"/>
              <a:t>2015 </a:t>
            </a:r>
            <a:r>
              <a:rPr lang="en-US" sz="1600" dirty="0"/>
              <a:t>Workers </a:t>
            </a:r>
            <a:r>
              <a:rPr lang="en-US" sz="1600" dirty="0" smtClean="0"/>
              <a:t>not discontinuing at 3%  n=503)</a:t>
            </a:r>
            <a:endParaRPr lang="en-US" sz="1600" dirty="0"/>
          </a:p>
        </p:txBody>
      </p:sp>
      <p:graphicFrame>
        <p:nvGraphicFramePr>
          <p:cNvPr id="7" name="Chart 6"/>
          <p:cNvGraphicFramePr/>
          <p:nvPr>
            <p:extLst>
              <p:ext uri="{D42A27DB-BD31-4B8C-83A1-F6EECF244321}">
                <p14:modId xmlns:p14="http://schemas.microsoft.com/office/powerpoint/2010/main" val="1941161007"/>
              </p:ext>
            </p:extLst>
          </p:nvPr>
        </p:nvGraphicFramePr>
        <p:xfrm>
          <a:off x="566057" y="2544099"/>
          <a:ext cx="7837714" cy="3583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836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in 3 Participants Already Receive Information About Projected Monthly Income in Retirement </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46</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In recent years, a number of organizations have developed calculators to estimate how much a certain level of savings will provide as monthly income in retirement.  Based on your current account balance and annual contributions, these calculators will provide estimates of what might be available from these plans in terms of monthly </a:t>
            </a:r>
            <a:r>
              <a:rPr lang="en-US" sz="1600" dirty="0" smtClean="0"/>
              <a:t>income.  Do </a:t>
            </a:r>
            <a:r>
              <a:rPr lang="en-US" sz="1600" dirty="0"/>
              <a:t>you already receive this type of information from your employer</a:t>
            </a:r>
            <a:r>
              <a:rPr lang="en-US" sz="1600" dirty="0" smtClean="0"/>
              <a:t>? </a:t>
            </a:r>
            <a:r>
              <a:rPr lang="en-US" sz="1600" dirty="0"/>
              <a:t>(2015 Workers contributing to an employer-sponsored retirement savings plan </a:t>
            </a:r>
            <a:r>
              <a:rPr lang="en-US" sz="1600" dirty="0" smtClean="0"/>
              <a:t>n=441)</a:t>
            </a:r>
            <a:endParaRPr lang="en-US" sz="1600" dirty="0"/>
          </a:p>
        </p:txBody>
      </p:sp>
      <p:graphicFrame>
        <p:nvGraphicFramePr>
          <p:cNvPr id="8" name="Chart 7"/>
          <p:cNvGraphicFramePr/>
          <p:nvPr>
            <p:extLst>
              <p:ext uri="{D42A27DB-BD31-4B8C-83A1-F6EECF244321}">
                <p14:modId xmlns:p14="http://schemas.microsoft.com/office/powerpoint/2010/main" val="1697159046"/>
              </p:ext>
            </p:extLst>
          </p:nvPr>
        </p:nvGraphicFramePr>
        <p:xfrm>
          <a:off x="2085410" y="2791600"/>
          <a:ext cx="4755783"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6083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Almost All Find the Income Projection at Least Somewhat Useful</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47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How useful is it (would it be) to receive an estimate of the monthly retirement income you might expect from your (retirement) savings?  (2015 </a:t>
            </a:r>
            <a:r>
              <a:rPr lang="en-US" sz="1600" dirty="0"/>
              <a:t>Workers </a:t>
            </a:r>
            <a:r>
              <a:rPr lang="en-US" sz="1600" dirty="0" smtClean="0"/>
              <a:t>offered an </a:t>
            </a:r>
            <a:r>
              <a:rPr lang="en-US" sz="1600" dirty="0"/>
              <a:t>employer-sponsored retirement savings plan </a:t>
            </a:r>
            <a:r>
              <a:rPr lang="en-US" sz="1600" dirty="0" smtClean="0"/>
              <a:t>n=525)</a:t>
            </a:r>
            <a:endParaRPr lang="en-US" sz="1600" dirty="0"/>
          </a:p>
        </p:txBody>
      </p:sp>
      <p:graphicFrame>
        <p:nvGraphicFramePr>
          <p:cNvPr id="7" name="Chart 6"/>
          <p:cNvGraphicFramePr/>
          <p:nvPr>
            <p:extLst>
              <p:ext uri="{D42A27DB-BD31-4B8C-83A1-F6EECF244321}">
                <p14:modId xmlns:p14="http://schemas.microsoft.com/office/powerpoint/2010/main" val="3813222220"/>
              </p:ext>
            </p:extLst>
          </p:nvPr>
        </p:nvGraphicFramePr>
        <p:xfrm>
          <a:off x="566057" y="2544099"/>
          <a:ext cx="7837714" cy="3583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2862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25025"/>
            <a:ext cx="7772400" cy="1362075"/>
          </a:xfrm>
        </p:spPr>
        <p:txBody>
          <a:bodyPr/>
          <a:lstStyle/>
          <a:p>
            <a:r>
              <a:rPr lang="en-US" dirty="0" smtClean="0"/>
              <a:t>Preparations for retirement –</a:t>
            </a:r>
            <a:br>
              <a:rPr lang="en-US" dirty="0" smtClean="0"/>
            </a:br>
            <a:r>
              <a:rPr lang="en-US" dirty="0" smtClean="0"/>
              <a:t>Target Setting</a:t>
            </a:r>
            <a:endParaRPr lang="en-US" dirty="0"/>
          </a:p>
        </p:txBody>
      </p:sp>
    </p:spTree>
    <p:extLst>
      <p:ext uri="{BB962C8B-B14F-4D97-AF65-F5344CB8AC3E}">
        <p14:creationId xmlns:p14="http://schemas.microsoft.com/office/powerpoint/2010/main" val="647218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76200" y="274638"/>
            <a:ext cx="8775700" cy="944562"/>
          </a:xfrm>
        </p:spPr>
        <p:txBody>
          <a:bodyPr>
            <a:noAutofit/>
          </a:bodyPr>
          <a:lstStyle/>
          <a:p>
            <a:r>
              <a:rPr lang="en-US" sz="2900" dirty="0" smtClean="0"/>
              <a:t>Percentage </a:t>
            </a:r>
            <a:r>
              <a:rPr lang="en-US" sz="2900" dirty="0"/>
              <a:t>of </a:t>
            </a:r>
            <a:r>
              <a:rPr lang="en-US" sz="2900" dirty="0" smtClean="0"/>
              <a:t>Workers Calculating Retirement Needs Remains Relatively Stable Over Past Decade</a:t>
            </a:r>
            <a:endParaRPr lang="en-US" sz="2900" dirty="0"/>
          </a:p>
        </p:txBody>
      </p:sp>
      <p:sp>
        <p:nvSpPr>
          <p:cNvPr id="3" name="Content Placeholder 2"/>
          <p:cNvSpPr>
            <a:spLocks noGrp="1"/>
          </p:cNvSpPr>
          <p:nvPr>
            <p:ph idx="1"/>
          </p:nvPr>
        </p:nvSpPr>
        <p:spPr>
          <a:xfrm>
            <a:off x="304800" y="1295400"/>
            <a:ext cx="8686800" cy="685800"/>
          </a:xfrm>
        </p:spPr>
        <p:txBody>
          <a:bodyPr>
            <a:noAutofit/>
          </a:bodyPr>
          <a:lstStyle/>
          <a:p>
            <a:r>
              <a:rPr lang="en-US" dirty="0" smtClean="0"/>
              <a:t>Have </a:t>
            </a:r>
            <a:r>
              <a:rPr lang="en-US" dirty="0"/>
              <a:t>you (or your spouse) tried to figure out how much money you will need to have saved by the time you retire so that you can live comfortably in retirement?  </a:t>
            </a:r>
            <a:r>
              <a:rPr lang="en-US" dirty="0" smtClean="0"/>
              <a:t>(2015 </a:t>
            </a:r>
            <a:r>
              <a:rPr lang="en-US" dirty="0"/>
              <a:t>Workers </a:t>
            </a:r>
            <a:r>
              <a:rPr lang="en-US" dirty="0" smtClean="0"/>
              <a:t>n=1,003, percent yes)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667966711"/>
              </p:ext>
            </p:extLst>
          </p:nvPr>
        </p:nvGraphicFramePr>
        <p:xfrm>
          <a:off x="152400" y="1981200"/>
          <a:ext cx="8686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49</a:t>
            </a:fld>
            <a:endParaRPr lang="en-US" dirty="0"/>
          </a:p>
        </p:txBody>
      </p:sp>
    </p:spTree>
    <p:extLst>
      <p:ext uri="{BB962C8B-B14F-4D97-AF65-F5344CB8AC3E}">
        <p14:creationId xmlns:p14="http://schemas.microsoft.com/office/powerpoint/2010/main" val="32647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Overview (continued)</a:t>
            </a:r>
            <a:endParaRPr lang="en-US" dirty="0"/>
          </a:p>
        </p:txBody>
      </p:sp>
      <p:sp>
        <p:nvSpPr>
          <p:cNvPr id="3" name="Content Placeholder 2"/>
          <p:cNvSpPr>
            <a:spLocks noGrp="1"/>
          </p:cNvSpPr>
          <p:nvPr>
            <p:ph idx="1"/>
          </p:nvPr>
        </p:nvSpPr>
        <p:spPr/>
        <p:txBody>
          <a:bodyPr>
            <a:noAutofit/>
          </a:bodyPr>
          <a:lstStyle/>
          <a:p>
            <a:pPr>
              <a:lnSpc>
                <a:spcPct val="110000"/>
              </a:lnSpc>
              <a:spcBef>
                <a:spcPct val="50000"/>
              </a:spcBef>
            </a:pPr>
            <a:r>
              <a:rPr lang="en-US" sz="2400" dirty="0"/>
              <a:t>Workers with some sort of retirement plan, whether through their employer or an IRA, have significantly more in savings and investments than do those without a plan. </a:t>
            </a:r>
          </a:p>
          <a:p>
            <a:pPr>
              <a:lnSpc>
                <a:spcPct val="110000"/>
              </a:lnSpc>
              <a:spcBef>
                <a:spcPct val="50000"/>
              </a:spcBef>
            </a:pPr>
            <a:r>
              <a:rPr lang="en-US" sz="2400" dirty="0" smtClean="0"/>
              <a:t>Day-to-day </a:t>
            </a:r>
            <a:r>
              <a:rPr lang="en-US" sz="2400" dirty="0"/>
              <a:t>expenses remain the primary reason given for not saving (</a:t>
            </a:r>
            <a:r>
              <a:rPr lang="en-US" sz="2400" dirty="0" smtClean="0"/>
              <a:t>more), yet a majority say they could save $25 a week (more) for retirement.</a:t>
            </a:r>
          </a:p>
          <a:p>
            <a:pPr>
              <a:lnSpc>
                <a:spcPct val="110000"/>
              </a:lnSpc>
              <a:spcBef>
                <a:spcPct val="50000"/>
              </a:spcBef>
            </a:pPr>
            <a:r>
              <a:rPr lang="en-US" sz="2400" dirty="0" smtClean="0"/>
              <a:t>One positive finding is that both workers and retirees are less likely than in 2014 to describe their level of debt as </a:t>
            </a:r>
            <a:r>
              <a:rPr lang="en-US" sz="2400" smtClean="0"/>
              <a:t>a problem.</a:t>
            </a:r>
            <a:endParaRPr lang="en-US" sz="2400" dirty="0"/>
          </a:p>
        </p:txBody>
      </p:sp>
      <p:sp>
        <p:nvSpPr>
          <p:cNvPr id="4" name="Slide Number Placeholder 3"/>
          <p:cNvSpPr>
            <a:spLocks noGrp="1"/>
          </p:cNvSpPr>
          <p:nvPr>
            <p:ph type="sldNum" sz="quarter" idx="12"/>
          </p:nvPr>
        </p:nvSpPr>
        <p:spPr/>
        <p:txBody>
          <a:bodyPr/>
          <a:lstStyle/>
          <a:p>
            <a:fld id="{EBAD9AF0-FD35-4E4E-B775-C1DCF7755A5B}" type="slidenum">
              <a:rPr lang="en-US" smtClean="0"/>
              <a:t>5</a:t>
            </a:fld>
            <a:endParaRPr lang="en-US" dirty="0"/>
          </a:p>
        </p:txBody>
      </p:sp>
    </p:spTree>
    <p:extLst>
      <p:ext uri="{BB962C8B-B14F-4D97-AF65-F5344CB8AC3E}">
        <p14:creationId xmlns:p14="http://schemas.microsoft.com/office/powerpoint/2010/main" val="4043866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Two-Thirds of Workers Expect to Need $250,000 or More to Live Comfortably in Retirement</a:t>
            </a:r>
            <a:endParaRPr lang="en-US" dirty="0"/>
          </a:p>
        </p:txBody>
      </p:sp>
      <p:sp>
        <p:nvSpPr>
          <p:cNvPr id="3" name="Content Placeholder 2"/>
          <p:cNvSpPr>
            <a:spLocks noGrp="1"/>
          </p:cNvSpPr>
          <p:nvPr>
            <p:ph idx="1"/>
          </p:nvPr>
        </p:nvSpPr>
        <p:spPr/>
        <p:txBody>
          <a:bodyPr>
            <a:noAutofit/>
          </a:bodyPr>
          <a:lstStyle/>
          <a:p>
            <a:r>
              <a:rPr lang="en-US" dirty="0" smtClean="0"/>
              <a:t>How </a:t>
            </a:r>
            <a:r>
              <a:rPr lang="en-US" dirty="0"/>
              <a:t>much do you think you (and your spouse) will need to accumulate in total by the time you retire so that you can live comfortably in retirement</a:t>
            </a:r>
            <a:r>
              <a:rPr lang="en-US" dirty="0" smtClean="0"/>
              <a:t>? (2015 Workers n=1,003)</a:t>
            </a:r>
            <a:endParaRPr lang="en-US" dirty="0"/>
          </a:p>
        </p:txBody>
      </p:sp>
      <p:sp>
        <p:nvSpPr>
          <p:cNvPr id="4" name="Text Box 6"/>
          <p:cNvSpPr txBox="1">
            <a:spLocks noChangeArrowheads="1"/>
          </p:cNvSpPr>
          <p:nvPr/>
        </p:nvSpPr>
        <p:spPr bwMode="auto">
          <a:xfrm>
            <a:off x="380999" y="6253162"/>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521274733"/>
              </p:ext>
            </p:extLst>
          </p:nvPr>
        </p:nvGraphicFramePr>
        <p:xfrm>
          <a:off x="366932" y="2128837"/>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BAD9AF0-FD35-4E4E-B775-C1DCF7755A5B}" type="slidenum">
              <a:rPr lang="en-US" smtClean="0"/>
              <a:t>50</a:t>
            </a:fld>
            <a:endParaRPr lang="en-US" dirty="0"/>
          </a:p>
        </p:txBody>
      </p:sp>
    </p:spTree>
    <p:extLst>
      <p:ext uri="{BB962C8B-B14F-4D97-AF65-F5344CB8AC3E}">
        <p14:creationId xmlns:p14="http://schemas.microsoft.com/office/powerpoint/2010/main" val="3159350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640407"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6" name="Rectangle 15"/>
          <p:cNvSpPr/>
          <p:nvPr/>
        </p:nvSpPr>
        <p:spPr>
          <a:xfrm>
            <a:off x="4593178"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3" name="Rectangle 22"/>
          <p:cNvSpPr/>
          <p:nvPr/>
        </p:nvSpPr>
        <p:spPr>
          <a:xfrm>
            <a:off x="5878773"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4" name="Rectangle 23"/>
          <p:cNvSpPr/>
          <p:nvPr/>
        </p:nvSpPr>
        <p:spPr>
          <a:xfrm>
            <a:off x="6755294" y="2489519"/>
            <a:ext cx="301925" cy="33505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12" name="Chart 11"/>
          <p:cNvGraphicFramePr/>
          <p:nvPr>
            <p:extLst>
              <p:ext uri="{D42A27DB-BD31-4B8C-83A1-F6EECF244321}">
                <p14:modId xmlns:p14="http://schemas.microsoft.com/office/powerpoint/2010/main" val="2617441445"/>
              </p:ext>
            </p:extLst>
          </p:nvPr>
        </p:nvGraphicFramePr>
        <p:xfrm>
          <a:off x="3287247" y="4541558"/>
          <a:ext cx="5065033" cy="7303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p:txBody>
          <a:bodyPr>
            <a:normAutofit fontScale="90000"/>
          </a:bodyPr>
          <a:lstStyle/>
          <a:p>
            <a:r>
              <a:rPr lang="en-US" dirty="0" smtClean="0"/>
              <a:t>Many Workers Guess at Savings Needed for Comfortable Retirement</a:t>
            </a:r>
            <a:endParaRPr lang="en-US" dirty="0"/>
          </a:p>
        </p:txBody>
      </p:sp>
      <p:sp>
        <p:nvSpPr>
          <p:cNvPr id="3" name="Content Placeholder 2"/>
          <p:cNvSpPr>
            <a:spLocks noGrp="1"/>
          </p:cNvSpPr>
          <p:nvPr>
            <p:ph idx="1"/>
          </p:nvPr>
        </p:nvSpPr>
        <p:spPr/>
        <p:txBody>
          <a:bodyPr/>
          <a:lstStyle/>
          <a:p>
            <a:r>
              <a:rPr lang="en-US" dirty="0" smtClean="0"/>
              <a:t>How </a:t>
            </a:r>
            <a:r>
              <a:rPr lang="en-US" dirty="0"/>
              <a:t>did you (or your spouse) determine this amount?  Did you…?  (</a:t>
            </a:r>
            <a:r>
              <a:rPr lang="en-US" dirty="0" smtClean="0"/>
              <a:t>2015 </a:t>
            </a:r>
            <a:r>
              <a:rPr lang="en-US" dirty="0"/>
              <a:t>Workers giving an amount needed for retirement </a:t>
            </a:r>
            <a:r>
              <a:rPr lang="en-US" dirty="0" smtClean="0"/>
              <a:t>n=895)  </a:t>
            </a:r>
            <a:r>
              <a:rPr lang="en-US" dirty="0"/>
              <a:t>(Top mentions, multiple responses accepted)</a:t>
            </a:r>
          </a:p>
        </p:txBody>
      </p:sp>
      <p:sp>
        <p:nvSpPr>
          <p:cNvPr id="4" name="Text Box 6"/>
          <p:cNvSpPr txBox="1">
            <a:spLocks noChangeArrowheads="1"/>
          </p:cNvSpPr>
          <p:nvPr/>
        </p:nvSpPr>
        <p:spPr bwMode="auto">
          <a:xfrm>
            <a:off x="381000" y="6253163"/>
            <a:ext cx="84243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Mathew Greenwald &amp; </a:t>
            </a:r>
            <a:r>
              <a:rPr lang="en-US" sz="1200" dirty="0" smtClean="0">
                <a:solidFill>
                  <a:srgbClr val="025200"/>
                </a:solidFill>
                <a:latin typeface="+mj-lt"/>
              </a:rPr>
              <a:t>Associates, Inc., 2005-2015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51</a:t>
            </a:fld>
            <a:endParaRPr lang="en-US" dirty="0"/>
          </a:p>
        </p:txBody>
      </p:sp>
      <p:graphicFrame>
        <p:nvGraphicFramePr>
          <p:cNvPr id="10" name="Chart 9"/>
          <p:cNvGraphicFramePr/>
          <p:nvPr>
            <p:extLst>
              <p:ext uri="{D42A27DB-BD31-4B8C-83A1-F6EECF244321}">
                <p14:modId xmlns:p14="http://schemas.microsoft.com/office/powerpoint/2010/main" val="1056334979"/>
              </p:ext>
            </p:extLst>
          </p:nvPr>
        </p:nvGraphicFramePr>
        <p:xfrm>
          <a:off x="3287247" y="5305244"/>
          <a:ext cx="5065033" cy="947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1403830817"/>
              </p:ext>
            </p:extLst>
          </p:nvPr>
        </p:nvGraphicFramePr>
        <p:xfrm>
          <a:off x="3287247" y="3014190"/>
          <a:ext cx="5065033" cy="7303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2410123459"/>
              </p:ext>
            </p:extLst>
          </p:nvPr>
        </p:nvGraphicFramePr>
        <p:xfrm>
          <a:off x="3287247" y="2032956"/>
          <a:ext cx="5065033" cy="947919"/>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2455536" y="2489519"/>
            <a:ext cx="692818" cy="338554"/>
          </a:xfrm>
          <a:prstGeom prst="rect">
            <a:avLst/>
          </a:prstGeom>
          <a:noFill/>
        </p:spPr>
        <p:txBody>
          <a:bodyPr wrap="none" rtlCol="0">
            <a:spAutoFit/>
          </a:bodyPr>
          <a:lstStyle/>
          <a:p>
            <a:pPr algn="r"/>
            <a:r>
              <a:rPr lang="en-US" sz="1600" dirty="0" smtClean="0"/>
              <a:t>Guess</a:t>
            </a:r>
            <a:endParaRPr lang="en-US" sz="1600" dirty="0"/>
          </a:p>
        </p:txBody>
      </p:sp>
      <p:sp>
        <p:nvSpPr>
          <p:cNvPr id="19" name="TextBox 18"/>
          <p:cNvSpPr txBox="1"/>
          <p:nvPr/>
        </p:nvSpPr>
        <p:spPr>
          <a:xfrm>
            <a:off x="1022451" y="3987642"/>
            <a:ext cx="2125903" cy="338554"/>
          </a:xfrm>
          <a:prstGeom prst="rect">
            <a:avLst/>
          </a:prstGeom>
          <a:noFill/>
        </p:spPr>
        <p:txBody>
          <a:bodyPr wrap="none" rtlCol="0">
            <a:spAutoFit/>
          </a:bodyPr>
          <a:lstStyle/>
          <a:p>
            <a:pPr algn="r"/>
            <a:r>
              <a:rPr lang="en-US" sz="1600" dirty="0" smtClean="0"/>
              <a:t>Ask a financial advisor </a:t>
            </a:r>
            <a:endParaRPr lang="en-US" sz="1600" dirty="0"/>
          </a:p>
        </p:txBody>
      </p:sp>
      <p:sp>
        <p:nvSpPr>
          <p:cNvPr id="20" name="TextBox 19"/>
          <p:cNvSpPr txBox="1"/>
          <p:nvPr/>
        </p:nvSpPr>
        <p:spPr>
          <a:xfrm>
            <a:off x="1081442" y="3228517"/>
            <a:ext cx="2066912" cy="338554"/>
          </a:xfrm>
          <a:prstGeom prst="rect">
            <a:avLst/>
          </a:prstGeom>
          <a:noFill/>
        </p:spPr>
        <p:txBody>
          <a:bodyPr wrap="none" rtlCol="0">
            <a:spAutoFit/>
          </a:bodyPr>
          <a:lstStyle/>
          <a:p>
            <a:pPr algn="r"/>
            <a:r>
              <a:rPr lang="en-US" sz="1600" dirty="0" smtClean="0"/>
              <a:t>Do your own estimate</a:t>
            </a:r>
            <a:endParaRPr lang="en-US" sz="1600" dirty="0"/>
          </a:p>
        </p:txBody>
      </p:sp>
      <p:sp>
        <p:nvSpPr>
          <p:cNvPr id="21" name="TextBox 20"/>
          <p:cNvSpPr txBox="1"/>
          <p:nvPr/>
        </p:nvSpPr>
        <p:spPr>
          <a:xfrm>
            <a:off x="429763" y="5359262"/>
            <a:ext cx="2718591" cy="584775"/>
          </a:xfrm>
          <a:prstGeom prst="rect">
            <a:avLst/>
          </a:prstGeom>
          <a:noFill/>
        </p:spPr>
        <p:txBody>
          <a:bodyPr wrap="square" rtlCol="0">
            <a:spAutoFit/>
          </a:bodyPr>
          <a:lstStyle/>
          <a:p>
            <a:pPr algn="r"/>
            <a:r>
              <a:rPr lang="en-US" sz="1600" dirty="0" smtClean="0"/>
              <a:t>Read or hear that is how much needed</a:t>
            </a:r>
            <a:endParaRPr lang="en-US" sz="1600" dirty="0"/>
          </a:p>
        </p:txBody>
      </p:sp>
      <p:sp>
        <p:nvSpPr>
          <p:cNvPr id="22" name="TextBox 21"/>
          <p:cNvSpPr txBox="1"/>
          <p:nvPr/>
        </p:nvSpPr>
        <p:spPr>
          <a:xfrm>
            <a:off x="924988" y="4746767"/>
            <a:ext cx="2223366" cy="338554"/>
          </a:xfrm>
          <a:prstGeom prst="rect">
            <a:avLst/>
          </a:prstGeom>
          <a:noFill/>
        </p:spPr>
        <p:txBody>
          <a:bodyPr wrap="none" rtlCol="0">
            <a:spAutoFit/>
          </a:bodyPr>
          <a:lstStyle/>
          <a:p>
            <a:pPr algn="r"/>
            <a:r>
              <a:rPr lang="en-US" sz="1600" dirty="0" smtClean="0"/>
              <a:t>Use an online calculator</a:t>
            </a:r>
            <a:endParaRPr lang="en-US" sz="1600" dirty="0"/>
          </a:p>
        </p:txBody>
      </p:sp>
      <p:sp>
        <p:nvSpPr>
          <p:cNvPr id="25" name="TextBox 24"/>
          <p:cNvSpPr txBox="1"/>
          <p:nvPr/>
        </p:nvSpPr>
        <p:spPr>
          <a:xfrm>
            <a:off x="3784600" y="6477000"/>
            <a:ext cx="1601657" cy="369332"/>
          </a:xfrm>
          <a:prstGeom prst="rect">
            <a:avLst/>
          </a:prstGeom>
          <a:noFill/>
        </p:spPr>
        <p:txBody>
          <a:bodyPr wrap="none" rtlCol="0">
            <a:spAutoFit/>
          </a:bodyPr>
          <a:lstStyle/>
          <a:p>
            <a:pPr algn="ctr"/>
            <a:r>
              <a:rPr lang="en-US" b="1" dirty="0" smtClean="0">
                <a:solidFill>
                  <a:schemeClr val="tx1">
                    <a:lumMod val="50000"/>
                    <a:lumOff val="50000"/>
                  </a:schemeClr>
                </a:solidFill>
              </a:rPr>
              <a:t>CONFIDENTIAL</a:t>
            </a:r>
            <a:endParaRPr lang="en-US" b="1" dirty="0">
              <a:solidFill>
                <a:schemeClr val="tx1">
                  <a:lumMod val="50000"/>
                  <a:lumOff val="50000"/>
                </a:schemeClr>
              </a:solidFill>
            </a:endParaRPr>
          </a:p>
        </p:txBody>
      </p:sp>
      <p:graphicFrame>
        <p:nvGraphicFramePr>
          <p:cNvPr id="13" name="Chart 12"/>
          <p:cNvGraphicFramePr/>
          <p:nvPr>
            <p:extLst>
              <p:ext uri="{D42A27DB-BD31-4B8C-83A1-F6EECF244321}">
                <p14:modId xmlns:p14="http://schemas.microsoft.com/office/powerpoint/2010/main" val="686080704"/>
              </p:ext>
            </p:extLst>
          </p:nvPr>
        </p:nvGraphicFramePr>
        <p:xfrm>
          <a:off x="3287247" y="3777874"/>
          <a:ext cx="5065033" cy="7303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6264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Both Workers and Retirees Are Most Likely to Think About How to Occupy Their Time in Retirement</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52</a:t>
            </a:fld>
            <a:endParaRPr lang="en-US" dirty="0"/>
          </a:p>
        </p:txBody>
      </p:sp>
      <p:sp>
        <p:nvSpPr>
          <p:cNvPr id="6"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Content Placeholder 2"/>
          <p:cNvSpPr>
            <a:spLocks noGrp="1"/>
          </p:cNvSpPr>
          <p:nvPr>
            <p:ph idx="1"/>
          </p:nvPr>
        </p:nvSpPr>
        <p:spPr>
          <a:xfrm>
            <a:off x="304800" y="1295400"/>
            <a:ext cx="8534400" cy="685800"/>
          </a:xfrm>
        </p:spPr>
        <p:txBody>
          <a:bodyPr/>
          <a:lstStyle/>
          <a:p>
            <a:r>
              <a:rPr lang="en-US" dirty="0" smtClean="0"/>
              <a:t>To prepare for retirement, have/did you (or your spouse) done the following? (2015 Workers n=1,003; Retirees n=1,001, percent yes)</a:t>
            </a:r>
            <a:endParaRPr lang="en-US" dirty="0"/>
          </a:p>
        </p:txBody>
      </p:sp>
      <p:graphicFrame>
        <p:nvGraphicFramePr>
          <p:cNvPr id="8" name="Chart 7"/>
          <p:cNvGraphicFramePr/>
          <p:nvPr>
            <p:extLst>
              <p:ext uri="{D42A27DB-BD31-4B8C-83A1-F6EECF244321}">
                <p14:modId xmlns:p14="http://schemas.microsoft.com/office/powerpoint/2010/main" val="1900007971"/>
              </p:ext>
            </p:extLst>
          </p:nvPr>
        </p:nvGraphicFramePr>
        <p:xfrm>
          <a:off x="381000" y="1745488"/>
          <a:ext cx="8842756" cy="450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95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Show More Interest Than Retirees in Using Online Provider for Investment Education/Advice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53</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txBox="1">
            <a:spLocks/>
          </p:cNvSpPr>
          <p:nvPr/>
        </p:nvSpPr>
        <p:spPr>
          <a:xfrm>
            <a:off x="304800" y="1295400"/>
            <a:ext cx="8534400" cy="142875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interested would you say you are in using investment education and advice from an online advice provider? </a:t>
            </a:r>
            <a:r>
              <a:rPr lang="en-US" dirty="0" smtClean="0"/>
              <a:t>  (2015 Workers n=1,003; Retirees n=1,001)</a:t>
            </a:r>
            <a:endParaRPr lang="en-US" dirty="0"/>
          </a:p>
        </p:txBody>
      </p:sp>
      <p:graphicFrame>
        <p:nvGraphicFramePr>
          <p:cNvPr id="7" name="Chart 6"/>
          <p:cNvGraphicFramePr/>
          <p:nvPr>
            <p:extLst>
              <p:ext uri="{D42A27DB-BD31-4B8C-83A1-F6EECF244321}">
                <p14:modId xmlns:p14="http://schemas.microsoft.com/office/powerpoint/2010/main" val="3378031688"/>
              </p:ext>
            </p:extLst>
          </p:nvPr>
        </p:nvGraphicFramePr>
        <p:xfrm>
          <a:off x="557212" y="1926647"/>
          <a:ext cx="8029575" cy="4216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771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Retirement Age</a:t>
            </a:r>
            <a:endParaRPr lang="en-US" dirty="0"/>
          </a:p>
        </p:txBody>
      </p:sp>
    </p:spTree>
    <p:extLst>
      <p:ext uri="{BB962C8B-B14F-4D97-AF65-F5344CB8AC3E}">
        <p14:creationId xmlns:p14="http://schemas.microsoft.com/office/powerpoint/2010/main" val="4011691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16% of Workers Report a Change, Most Often a Postponement, in Expected Retirement Age</a:t>
            </a:r>
            <a:endParaRPr lang="en-US" dirty="0"/>
          </a:p>
        </p:txBody>
      </p:sp>
      <p:sp>
        <p:nvSpPr>
          <p:cNvPr id="4" name="Content Placeholder 2"/>
          <p:cNvSpPr>
            <a:spLocks noGrp="1"/>
          </p:cNvSpPr>
          <p:nvPr>
            <p:ph idx="1"/>
          </p:nvPr>
        </p:nvSpPr>
        <p:spPr>
          <a:xfrm>
            <a:off x="304800" y="1295400"/>
            <a:ext cx="8534400" cy="685800"/>
          </a:xfrm>
        </p:spPr>
        <p:txBody>
          <a:bodyPr>
            <a:normAutofit/>
          </a:bodyPr>
          <a:lstStyle/>
          <a:p>
            <a:pPr marL="0" indent="0">
              <a:buNone/>
            </a:pPr>
            <a:r>
              <a:rPr lang="en-US" sz="1600" dirty="0" smtClean="0"/>
              <a:t>In </a:t>
            </a:r>
            <a:r>
              <a:rPr lang="en-US" sz="1600" dirty="0"/>
              <a:t>the past 12 months, has the age at which you expect to retire changed?  </a:t>
            </a:r>
            <a:r>
              <a:rPr lang="en-US" sz="1600" dirty="0" smtClean="0"/>
              <a:t>(2015 </a:t>
            </a:r>
            <a:r>
              <a:rPr lang="en-US" sz="1600" dirty="0"/>
              <a:t>Workers </a:t>
            </a:r>
            <a:r>
              <a:rPr lang="en-US" sz="1600" dirty="0" smtClean="0"/>
              <a:t>n=1,003) If </a:t>
            </a:r>
            <a:r>
              <a:rPr lang="en-US" sz="1600" dirty="0"/>
              <a:t>yes:  Do you now expect to retire…?  </a:t>
            </a:r>
            <a:r>
              <a:rPr lang="en-US" sz="1600" dirty="0" smtClean="0"/>
              <a:t>(2015 </a:t>
            </a:r>
            <a:r>
              <a:rPr lang="en-US" sz="1600" dirty="0"/>
              <a:t>Workers whose retirement date changed </a:t>
            </a:r>
            <a:r>
              <a:rPr lang="en-US" sz="1600" dirty="0" smtClean="0"/>
              <a:t>n=162)</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636570228"/>
              </p:ext>
            </p:extLst>
          </p:nvPr>
        </p:nvGraphicFramePr>
        <p:xfrm>
          <a:off x="-152400" y="2057400"/>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4038600" y="3352800"/>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3737065132"/>
              </p:ext>
            </p:extLst>
          </p:nvPr>
        </p:nvGraphicFramePr>
        <p:xfrm>
          <a:off x="5105400" y="2743200"/>
          <a:ext cx="3733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55</a:t>
            </a:fld>
            <a:endParaRPr lang="en-US" dirty="0"/>
          </a:p>
        </p:txBody>
      </p:sp>
    </p:spTree>
    <p:extLst>
      <p:ext uri="{BB962C8B-B14F-4D97-AF65-F5344CB8AC3E}">
        <p14:creationId xmlns:p14="http://schemas.microsoft.com/office/powerpoint/2010/main" val="784264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00755028"/>
              </p:ext>
            </p:extLst>
          </p:nvPr>
        </p:nvGraphicFramePr>
        <p:xfrm>
          <a:off x="228600" y="1951841"/>
          <a:ext cx="8915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a:xfrm>
            <a:off x="457200" y="192750"/>
            <a:ext cx="8229600" cy="944562"/>
          </a:xfrm>
        </p:spPr>
        <p:txBody>
          <a:bodyPr>
            <a:noAutofit/>
          </a:bodyPr>
          <a:lstStyle/>
          <a:p>
            <a:r>
              <a:rPr lang="en-US" sz="2900" dirty="0" smtClean="0"/>
              <a:t>The Percentage of Workers Delaying Retirement Has Declined in Past Two Years</a:t>
            </a:r>
            <a:endParaRPr lang="en-US" sz="2900" dirty="0"/>
          </a:p>
        </p:txBody>
      </p:sp>
      <p:sp>
        <p:nvSpPr>
          <p:cNvPr id="3" name="Content Placeholder 2"/>
          <p:cNvSpPr>
            <a:spLocks noGrp="1"/>
          </p:cNvSpPr>
          <p:nvPr>
            <p:ph idx="1"/>
          </p:nvPr>
        </p:nvSpPr>
        <p:spPr/>
        <p:txBody>
          <a:bodyPr/>
          <a:lstStyle/>
          <a:p>
            <a:r>
              <a:rPr lang="en-US" dirty="0" smtClean="0"/>
              <a:t>Do </a:t>
            </a:r>
            <a:r>
              <a:rPr lang="en-US" dirty="0"/>
              <a:t>you now expect to retire later, at an older age than before</a:t>
            </a:r>
            <a:r>
              <a:rPr lang="en-US" dirty="0" smtClean="0"/>
              <a:t>?</a:t>
            </a:r>
            <a:endParaRPr lang="en-US" dirty="0"/>
          </a:p>
        </p:txBody>
      </p:sp>
      <p:sp>
        <p:nvSpPr>
          <p:cNvPr id="6"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Tree>
    <p:extLst>
      <p:ext uri="{BB962C8B-B14F-4D97-AF65-F5344CB8AC3E}">
        <p14:creationId xmlns:p14="http://schemas.microsoft.com/office/powerpoint/2010/main" val="1092278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19173231"/>
              </p:ext>
            </p:extLst>
          </p:nvPr>
        </p:nvGraphicFramePr>
        <p:xfrm>
          <a:off x="366932" y="2209800"/>
          <a:ext cx="8458200"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Retirees Report Having Retired Earlier Than Workers Expect to Retire</a:t>
            </a:r>
            <a:endParaRPr lang="en-US" dirty="0"/>
          </a:p>
        </p:txBody>
      </p:sp>
      <p:sp>
        <p:nvSpPr>
          <p:cNvPr id="3" name="Content Placeholder 2"/>
          <p:cNvSpPr>
            <a:spLocks noGrp="1"/>
          </p:cNvSpPr>
          <p:nvPr>
            <p:ph idx="1"/>
          </p:nvPr>
        </p:nvSpPr>
        <p:spPr/>
        <p:txBody>
          <a:bodyPr/>
          <a:lstStyle/>
          <a:p>
            <a:r>
              <a:rPr lang="en-US" dirty="0" smtClean="0"/>
              <a:t>Realistically</a:t>
            </a:r>
            <a:r>
              <a:rPr lang="en-US" dirty="0"/>
              <a:t>, at what age do you expect to retire?/How old were you when you retired</a:t>
            </a:r>
            <a:r>
              <a:rPr lang="en-US" dirty="0" smtClean="0"/>
              <a:t>?</a:t>
            </a:r>
            <a:endParaRPr lang="en-US" dirty="0"/>
          </a:p>
        </p:txBody>
      </p:sp>
      <p:sp>
        <p:nvSpPr>
          <p:cNvPr id="4" name="Text Box 11"/>
          <p:cNvSpPr txBox="1">
            <a:spLocks noChangeArrowheads="1"/>
          </p:cNvSpPr>
          <p:nvPr/>
        </p:nvSpPr>
        <p:spPr bwMode="auto">
          <a:xfrm>
            <a:off x="7162800" y="2121487"/>
            <a:ext cx="1639888" cy="793750"/>
          </a:xfrm>
          <a:prstGeom prst="rect">
            <a:avLst/>
          </a:prstGeom>
          <a:solidFill>
            <a:schemeClr val="accent6">
              <a:lumMod val="20000"/>
              <a:lumOff val="80000"/>
            </a:schemeClr>
          </a:solidFill>
          <a:ln w="19050">
            <a:solidFill>
              <a:srgbClr val="003300"/>
            </a:solidFill>
            <a:miter lim="800000"/>
            <a:headEnd/>
            <a:tailEnd/>
          </a:ln>
        </p:spPr>
        <p:txBody>
          <a:bodyPr>
            <a:spAutoFit/>
          </a:bodyPr>
          <a:lstStyle>
            <a:lvl1pPr eaLnBrk="0" hangingPunct="0">
              <a:tabLst>
                <a:tab pos="1422400" algn="r"/>
              </a:tabLst>
              <a:defRPr>
                <a:solidFill>
                  <a:schemeClr val="tx1"/>
                </a:solidFill>
                <a:latin typeface="Arial" charset="0"/>
              </a:defRPr>
            </a:lvl1pPr>
            <a:lvl2pPr marL="742950" indent="-285750" eaLnBrk="0" hangingPunct="0">
              <a:tabLst>
                <a:tab pos="1422400" algn="r"/>
              </a:tabLst>
              <a:defRPr>
                <a:solidFill>
                  <a:schemeClr val="tx1"/>
                </a:solidFill>
                <a:latin typeface="Arial" charset="0"/>
              </a:defRPr>
            </a:lvl2pPr>
            <a:lvl3pPr marL="1143000" indent="-228600" eaLnBrk="0" hangingPunct="0">
              <a:tabLst>
                <a:tab pos="1422400" algn="r"/>
              </a:tabLst>
              <a:defRPr>
                <a:solidFill>
                  <a:schemeClr val="tx1"/>
                </a:solidFill>
                <a:latin typeface="Arial" charset="0"/>
              </a:defRPr>
            </a:lvl3pPr>
            <a:lvl4pPr marL="1600200" indent="-228600" eaLnBrk="0" hangingPunct="0">
              <a:tabLst>
                <a:tab pos="1422400" algn="r"/>
              </a:tabLst>
              <a:defRPr>
                <a:solidFill>
                  <a:schemeClr val="tx1"/>
                </a:solidFill>
                <a:latin typeface="Arial" charset="0"/>
              </a:defRPr>
            </a:lvl4pPr>
            <a:lvl5pPr marL="2057400" indent="-228600" eaLnBrk="0" hangingPunct="0">
              <a:tabLst>
                <a:tab pos="1422400" algn="r"/>
              </a:tabLst>
              <a:defRPr>
                <a:solidFill>
                  <a:schemeClr val="tx1"/>
                </a:solidFill>
                <a:latin typeface="Arial" charset="0"/>
              </a:defRPr>
            </a:lvl5pPr>
            <a:lvl6pPr marL="2514600" indent="-228600" eaLnBrk="0" fontAlgn="base" hangingPunct="0">
              <a:spcBef>
                <a:spcPct val="0"/>
              </a:spcBef>
              <a:spcAft>
                <a:spcPct val="0"/>
              </a:spcAft>
              <a:tabLst>
                <a:tab pos="1422400" algn="r"/>
              </a:tabLst>
              <a:defRPr>
                <a:solidFill>
                  <a:schemeClr val="tx1"/>
                </a:solidFill>
                <a:latin typeface="Arial" charset="0"/>
              </a:defRPr>
            </a:lvl6pPr>
            <a:lvl7pPr marL="2971800" indent="-228600" eaLnBrk="0" fontAlgn="base" hangingPunct="0">
              <a:spcBef>
                <a:spcPct val="0"/>
              </a:spcBef>
              <a:spcAft>
                <a:spcPct val="0"/>
              </a:spcAft>
              <a:tabLst>
                <a:tab pos="1422400" algn="r"/>
              </a:tabLst>
              <a:defRPr>
                <a:solidFill>
                  <a:schemeClr val="tx1"/>
                </a:solidFill>
                <a:latin typeface="Arial" charset="0"/>
              </a:defRPr>
            </a:lvl7pPr>
            <a:lvl8pPr marL="3429000" indent="-228600" eaLnBrk="0" fontAlgn="base" hangingPunct="0">
              <a:spcBef>
                <a:spcPct val="0"/>
              </a:spcBef>
              <a:spcAft>
                <a:spcPct val="0"/>
              </a:spcAft>
              <a:tabLst>
                <a:tab pos="1422400" algn="r"/>
              </a:tabLst>
              <a:defRPr>
                <a:solidFill>
                  <a:schemeClr val="tx1"/>
                </a:solidFill>
                <a:latin typeface="Arial" charset="0"/>
              </a:defRPr>
            </a:lvl8pPr>
            <a:lvl9pPr marL="3886200" indent="-228600" eaLnBrk="0" fontAlgn="base" hangingPunct="0">
              <a:spcBef>
                <a:spcPct val="0"/>
              </a:spcBef>
              <a:spcAft>
                <a:spcPct val="0"/>
              </a:spcAft>
              <a:tabLst>
                <a:tab pos="1422400" algn="r"/>
              </a:tabLst>
              <a:defRPr>
                <a:solidFill>
                  <a:schemeClr val="tx1"/>
                </a:solidFill>
                <a:latin typeface="Arial" charset="0"/>
              </a:defRPr>
            </a:lvl9pPr>
          </a:lstStyle>
          <a:p>
            <a:pPr algn="ctr" eaLnBrk="1" hangingPunct="1">
              <a:spcAft>
                <a:spcPct val="25000"/>
              </a:spcAft>
            </a:pPr>
            <a:r>
              <a:rPr lang="en-US" sz="1400" b="1" dirty="0">
                <a:solidFill>
                  <a:srgbClr val="003300"/>
                </a:solidFill>
                <a:latin typeface="+mj-lt"/>
              </a:rPr>
              <a:t>Median</a:t>
            </a:r>
          </a:p>
          <a:p>
            <a:pPr eaLnBrk="1" hangingPunct="1"/>
            <a:r>
              <a:rPr lang="en-US" sz="1400" b="1" dirty="0">
                <a:solidFill>
                  <a:srgbClr val="003300"/>
                </a:solidFill>
                <a:latin typeface="+mj-lt"/>
              </a:rPr>
              <a:t>Workers	</a:t>
            </a:r>
            <a:r>
              <a:rPr lang="en-US" sz="1400" b="1" dirty="0" smtClean="0">
                <a:solidFill>
                  <a:srgbClr val="003300"/>
                </a:solidFill>
                <a:latin typeface="+mj-lt"/>
              </a:rPr>
              <a:t>65</a:t>
            </a:r>
            <a:endParaRPr lang="en-US" sz="1400" b="1" dirty="0">
              <a:solidFill>
                <a:srgbClr val="003300"/>
              </a:solidFill>
              <a:latin typeface="+mj-lt"/>
            </a:endParaRPr>
          </a:p>
          <a:p>
            <a:pPr eaLnBrk="1" hangingPunct="1"/>
            <a:r>
              <a:rPr lang="en-US" sz="1400" b="1" dirty="0">
                <a:solidFill>
                  <a:srgbClr val="003300"/>
                </a:solidFill>
                <a:latin typeface="+mj-lt"/>
              </a:rPr>
              <a:t>Retirees	</a:t>
            </a:r>
            <a:r>
              <a:rPr lang="en-US" sz="1400" b="1" dirty="0" smtClean="0">
                <a:solidFill>
                  <a:srgbClr val="003300"/>
                </a:solidFill>
                <a:latin typeface="+mj-lt"/>
              </a:rPr>
              <a:t>62</a:t>
            </a:r>
            <a:endParaRPr lang="en-US" sz="1400" b="1" dirty="0">
              <a:solidFill>
                <a:srgbClr val="003300"/>
              </a:solidFill>
              <a:latin typeface="+mj-lt"/>
            </a:endParaRPr>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57</a:t>
            </a:fld>
            <a:endParaRPr lang="en-US" dirty="0"/>
          </a:p>
        </p:txBody>
      </p:sp>
    </p:spTree>
    <p:extLst>
      <p:ext uri="{BB962C8B-B14F-4D97-AF65-F5344CB8AC3E}">
        <p14:creationId xmlns:p14="http://schemas.microsoft.com/office/powerpoint/2010/main" val="4272177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6492" y="2518913"/>
            <a:ext cx="9632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97154861"/>
              </p:ext>
            </p:extLst>
          </p:nvPr>
        </p:nvGraphicFramePr>
        <p:xfrm>
          <a:off x="152400" y="1895476"/>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Half of Retirees Retired Earlier </a:t>
            </a:r>
            <a:r>
              <a:rPr lang="en-US" dirty="0"/>
              <a:t>T</a:t>
            </a:r>
            <a:r>
              <a:rPr lang="en-US" dirty="0" smtClean="0"/>
              <a:t>han Planned</a:t>
            </a:r>
            <a:endParaRPr lang="en-US" dirty="0"/>
          </a:p>
        </p:txBody>
      </p:sp>
      <p:sp>
        <p:nvSpPr>
          <p:cNvPr id="3" name="Content Placeholder 2"/>
          <p:cNvSpPr>
            <a:spLocks noGrp="1"/>
          </p:cNvSpPr>
          <p:nvPr>
            <p:ph idx="1"/>
          </p:nvPr>
        </p:nvSpPr>
        <p:spPr/>
        <p:txBody>
          <a:bodyPr/>
          <a:lstStyle/>
          <a:p>
            <a:r>
              <a:rPr lang="en-US" dirty="0" smtClean="0"/>
              <a:t>Did </a:t>
            </a:r>
            <a:r>
              <a:rPr lang="en-US" dirty="0"/>
              <a:t>you retire earlier than you planned, later than you planned, or about when you planned?  </a:t>
            </a:r>
            <a:r>
              <a:rPr lang="en-US" dirty="0" smtClean="0"/>
              <a:t>(2015 </a:t>
            </a:r>
            <a:r>
              <a:rPr lang="en-US" dirty="0"/>
              <a:t>Retirees </a:t>
            </a:r>
            <a:r>
              <a:rPr lang="en-US" dirty="0" smtClean="0"/>
              <a:t>n=1,001)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58</a:t>
            </a:fld>
            <a:endParaRPr lang="en-US" dirty="0"/>
          </a:p>
        </p:txBody>
      </p:sp>
    </p:spTree>
    <p:extLst>
      <p:ext uri="{BB962C8B-B14F-4D97-AF65-F5344CB8AC3E}">
        <p14:creationId xmlns:p14="http://schemas.microsoft.com/office/powerpoint/2010/main" val="12801788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75700" cy="944562"/>
          </a:xfrm>
        </p:spPr>
        <p:txBody>
          <a:bodyPr>
            <a:noAutofit/>
          </a:bodyPr>
          <a:lstStyle/>
          <a:p>
            <a:r>
              <a:rPr lang="en-US" sz="2900" dirty="0" smtClean="0"/>
              <a:t>Health Problems Remain the Predominant Reason for Early Retirement</a:t>
            </a:r>
            <a:endParaRPr lang="en-US" sz="2900" dirty="0"/>
          </a:p>
        </p:txBody>
      </p:sp>
      <p:sp>
        <p:nvSpPr>
          <p:cNvPr id="3" name="Content Placeholder 2"/>
          <p:cNvSpPr>
            <a:spLocks noGrp="1"/>
          </p:cNvSpPr>
          <p:nvPr>
            <p:ph idx="1"/>
          </p:nvPr>
        </p:nvSpPr>
        <p:spPr/>
        <p:txBody>
          <a:bodyPr>
            <a:normAutofit/>
          </a:bodyPr>
          <a:lstStyle/>
          <a:p>
            <a:r>
              <a:rPr lang="en-US" dirty="0" smtClean="0"/>
              <a:t>Why did you retire earlier than you had planned?  (2015 </a:t>
            </a:r>
            <a:r>
              <a:rPr lang="en-US" dirty="0"/>
              <a:t>Retirees retiring earlier than </a:t>
            </a:r>
            <a:br>
              <a:rPr lang="en-US" dirty="0"/>
            </a:br>
            <a:r>
              <a:rPr lang="en-US" dirty="0"/>
              <a:t>planned </a:t>
            </a:r>
            <a:r>
              <a:rPr lang="en-US" dirty="0" smtClean="0"/>
              <a:t>n=461, percent yes)</a:t>
            </a:r>
            <a:endParaRPr lang="en-US" dirty="0"/>
          </a:p>
        </p:txBody>
      </p:sp>
      <p:sp>
        <p:nvSpPr>
          <p:cNvPr id="4"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1840271054"/>
              </p:ext>
            </p:extLst>
          </p:nvPr>
        </p:nvGraphicFramePr>
        <p:xfrm>
          <a:off x="-152400" y="1981200"/>
          <a:ext cx="990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59</a:t>
            </a:fld>
            <a:endParaRPr lang="en-US" dirty="0"/>
          </a:p>
        </p:txBody>
      </p:sp>
    </p:spTree>
    <p:extLst>
      <p:ext uri="{BB962C8B-B14F-4D97-AF65-F5344CB8AC3E}">
        <p14:creationId xmlns:p14="http://schemas.microsoft.com/office/powerpoint/2010/main" val="394171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confidence</a:t>
            </a:r>
            <a:endParaRPr lang="en-US" dirty="0"/>
          </a:p>
        </p:txBody>
      </p:sp>
    </p:spTree>
    <p:extLst>
      <p:ext uri="{BB962C8B-B14F-4D97-AF65-F5344CB8AC3E}">
        <p14:creationId xmlns:p14="http://schemas.microsoft.com/office/powerpoint/2010/main" val="4234934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Sources of Income</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6699" y="274638"/>
            <a:ext cx="8582025" cy="944562"/>
          </a:xfrm>
        </p:spPr>
        <p:txBody>
          <a:bodyPr>
            <a:noAutofit/>
          </a:bodyPr>
          <a:lstStyle/>
          <a:p>
            <a:r>
              <a:rPr lang="en-US" sz="2800" dirty="0" smtClean="0"/>
              <a:t>As in Previous Years, Workers Are More Likely to Think They Will Work in Retirement Than Retirees Actually Did</a:t>
            </a:r>
            <a:endParaRPr lang="en-US" sz="2800" dirty="0"/>
          </a:p>
        </p:txBody>
      </p:sp>
      <p:sp>
        <p:nvSpPr>
          <p:cNvPr id="3" name="Content Placeholder 2"/>
          <p:cNvSpPr>
            <a:spLocks noGrp="1"/>
          </p:cNvSpPr>
          <p:nvPr>
            <p:ph idx="1"/>
          </p:nvPr>
        </p:nvSpPr>
        <p:spPr>
          <a:xfrm>
            <a:off x="228600" y="1295400"/>
            <a:ext cx="8839200" cy="685800"/>
          </a:xfrm>
        </p:spPr>
        <p:txBody>
          <a:bodyPr>
            <a:noAutofit/>
          </a:bodyPr>
          <a:lstStyle/>
          <a:p>
            <a:r>
              <a:rPr lang="en-US" dirty="0" smtClean="0"/>
              <a:t>Do you think you will do any work for pay after you retire?/Have you worked for pay since you retired? (2015 Workers expecting to retire n=908; Retirees n=1,001)</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graphicFrame>
        <p:nvGraphicFramePr>
          <p:cNvPr id="5" name="Chart 4"/>
          <p:cNvGraphicFramePr/>
          <p:nvPr>
            <p:extLst>
              <p:ext uri="{D42A27DB-BD31-4B8C-83A1-F6EECF244321}">
                <p14:modId xmlns:p14="http://schemas.microsoft.com/office/powerpoint/2010/main" val="2985404398"/>
              </p:ext>
            </p:extLst>
          </p:nvPr>
        </p:nvGraphicFramePr>
        <p:xfrm>
          <a:off x="152400" y="2209799"/>
          <a:ext cx="86868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fld id="{EBAD9AF0-FD35-4E4E-B775-C1DCF7755A5B}" type="slidenum">
              <a:rPr lang="en-US" smtClean="0"/>
              <a:t>61</a:t>
            </a:fld>
            <a:endParaRPr lang="en-US" dirty="0"/>
          </a:p>
        </p:txBody>
      </p:sp>
    </p:spTree>
    <p:extLst>
      <p:ext uri="{BB962C8B-B14F-4D97-AF65-F5344CB8AC3E}">
        <p14:creationId xmlns:p14="http://schemas.microsoft.com/office/powerpoint/2010/main" val="3523257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788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5" name="Rectangle 14"/>
          <p:cNvSpPr/>
          <p:nvPr/>
        </p:nvSpPr>
        <p:spPr>
          <a:xfrm>
            <a:off x="3808206"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6" name="Rectangle 15"/>
          <p:cNvSpPr/>
          <p:nvPr/>
        </p:nvSpPr>
        <p:spPr>
          <a:xfrm>
            <a:off x="481563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537091" y="2953512"/>
            <a:ext cx="28557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a:xfrm>
            <a:off x="457200" y="274638"/>
            <a:ext cx="8229600" cy="944562"/>
          </a:xfrm>
        </p:spPr>
        <p:txBody>
          <a:bodyPr>
            <a:normAutofit fontScale="90000"/>
          </a:bodyPr>
          <a:lstStyle/>
          <a:p>
            <a:r>
              <a:rPr lang="en-US" dirty="0" smtClean="0"/>
              <a:t>Nearly A Third of Workers Plan on Social Security as a Major Source of Retirement Income</a:t>
            </a:r>
            <a:endParaRPr lang="en-US" dirty="0"/>
          </a:p>
        </p:txBody>
      </p:sp>
      <p:sp>
        <p:nvSpPr>
          <p:cNvPr id="3" name="Content Placeholder 2"/>
          <p:cNvSpPr>
            <a:spLocks noGrp="1"/>
          </p:cNvSpPr>
          <p:nvPr>
            <p:ph idx="1"/>
          </p:nvPr>
        </p:nvSpPr>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62</a:t>
            </a:fld>
            <a:endParaRPr lang="en-US" dirty="0"/>
          </a:p>
        </p:txBody>
      </p:sp>
      <p:sp>
        <p:nvSpPr>
          <p:cNvPr id="12"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graphicFrame>
        <p:nvGraphicFramePr>
          <p:cNvPr id="7" name="Chart 6"/>
          <p:cNvGraphicFramePr/>
          <p:nvPr>
            <p:extLst>
              <p:ext uri="{D42A27DB-BD31-4B8C-83A1-F6EECF244321}">
                <p14:modId xmlns:p14="http://schemas.microsoft.com/office/powerpoint/2010/main" val="3301167874"/>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32206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6931"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In Contrast, Almost 2 in 3 Retirees Say Social Security Is a Major Source of Income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63</a:t>
            </a:fld>
            <a:endParaRPr lang="en-US" dirty="0"/>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sp>
        <p:nvSpPr>
          <p:cNvPr id="13" name="Text Box 7"/>
          <p:cNvSpPr txBox="1">
            <a:spLocks noChangeArrowheads="1"/>
          </p:cNvSpPr>
          <p:nvPr/>
        </p:nvSpPr>
        <p:spPr bwMode="auto">
          <a:xfrm>
            <a:off x="3238500" y="1909346"/>
            <a:ext cx="266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000000"/>
                </a:solidFill>
                <a:latin typeface="+mj-lt"/>
              </a:rPr>
              <a:t>Social Security</a:t>
            </a:r>
          </a:p>
        </p:txBody>
      </p:sp>
      <p:sp>
        <p:nvSpPr>
          <p:cNvPr id="16" name="Rectangle 15"/>
          <p:cNvSpPr/>
          <p:nvPr/>
        </p:nvSpPr>
        <p:spPr>
          <a:xfrm>
            <a:off x="4863131"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546616" y="2949600"/>
            <a:ext cx="2665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08307419"/>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848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6186"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Worker Expectations of Pensions Being a Major Income Source Are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64</a:t>
            </a:fld>
            <a:endParaRPr lang="en-US" dirty="0"/>
          </a:p>
        </p:txBody>
      </p:sp>
      <p:sp>
        <p:nvSpPr>
          <p:cNvPr id="13"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Employer-provided Traditional </a:t>
            </a:r>
            <a:r>
              <a:rPr lang="en-US" sz="2000" b="1" dirty="0">
                <a:solidFill>
                  <a:srgbClr val="000000"/>
                </a:solidFill>
                <a:latin typeface="+mj-lt"/>
              </a:rPr>
              <a:t>P</a:t>
            </a:r>
            <a:r>
              <a:rPr lang="en-US" sz="2000" b="1" dirty="0" smtClean="0">
                <a:solidFill>
                  <a:srgbClr val="000000"/>
                </a:solidFill>
                <a:latin typeface="+mj-lt"/>
              </a:rPr>
              <a:t>ension </a:t>
            </a:r>
            <a:r>
              <a:rPr lang="en-US" sz="2000" b="1" dirty="0">
                <a:solidFill>
                  <a:srgbClr val="000000"/>
                </a:solidFill>
                <a:latin typeface="+mj-lt"/>
              </a:rPr>
              <a:t>or </a:t>
            </a:r>
            <a:r>
              <a:rPr lang="en-US" sz="2000" b="1" dirty="0" smtClean="0">
                <a:solidFill>
                  <a:srgbClr val="000000"/>
                </a:solidFill>
                <a:latin typeface="+mj-lt"/>
              </a:rPr>
              <a:t>Cash Balance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graphicFrame>
        <p:nvGraphicFramePr>
          <p:cNvPr id="7" name="Chart 6"/>
          <p:cNvGraphicFramePr/>
          <p:nvPr>
            <p:extLst>
              <p:ext uri="{D42A27DB-BD31-4B8C-83A1-F6EECF244321}">
                <p14:modId xmlns:p14="http://schemas.microsoft.com/office/powerpoint/2010/main" val="3403616450"/>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828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625338059"/>
              </p:ext>
            </p:extLst>
          </p:nvPr>
        </p:nvGraphicFramePr>
        <p:xfrm>
          <a:off x="366932" y="1951630"/>
          <a:ext cx="8458200" cy="44539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Some Workers Expect to Have Pension Income in Retirement But Do Not Have DB Benefits</a:t>
            </a:r>
            <a:endParaRPr lang="en-US" dirty="0"/>
          </a:p>
        </p:txBody>
      </p:sp>
      <p:sp>
        <p:nvSpPr>
          <p:cNvPr id="5" name="Text Box 13"/>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7" name="Slide Number Placeholder 6"/>
          <p:cNvSpPr>
            <a:spLocks noGrp="1"/>
          </p:cNvSpPr>
          <p:nvPr>
            <p:ph type="sldNum" sz="quarter" idx="10"/>
          </p:nvPr>
        </p:nvSpPr>
        <p:spPr/>
        <p:txBody>
          <a:bodyPr/>
          <a:lstStyle/>
          <a:p>
            <a:fld id="{EBAD9AF0-FD35-4E4E-B775-C1DCF7755A5B}" type="slidenum">
              <a:rPr lang="en-US" smtClean="0"/>
              <a:t>65</a:t>
            </a:fld>
            <a:endParaRPr lang="en-US" dirty="0"/>
          </a:p>
        </p:txBody>
      </p:sp>
      <p:sp>
        <p:nvSpPr>
          <p:cNvPr id="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a:t>
            </a:r>
            <a:endParaRPr lang="en-US" dirty="0"/>
          </a:p>
        </p:txBody>
      </p:sp>
      <p:sp>
        <p:nvSpPr>
          <p:cNvPr id="10" name="Text Box 7"/>
          <p:cNvSpPr txBox="1">
            <a:spLocks noChangeArrowheads="1"/>
          </p:cNvSpPr>
          <p:nvPr/>
        </p:nvSpPr>
        <p:spPr bwMode="auto">
          <a:xfrm>
            <a:off x="377371" y="1967470"/>
            <a:ext cx="84908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dirty="0" smtClean="0">
                <a:solidFill>
                  <a:srgbClr val="000000"/>
                </a:solidFill>
                <a:latin typeface="+mj-lt"/>
              </a:rPr>
              <a:t>Expectation of Income from Pension, by Household Ownership of Defined Benefit Plan</a:t>
            </a:r>
          </a:p>
        </p:txBody>
      </p:sp>
    </p:spTree>
    <p:extLst>
      <p:ext uri="{BB962C8B-B14F-4D97-AF65-F5344CB8AC3E}">
        <p14:creationId xmlns:p14="http://schemas.microsoft.com/office/powerpoint/2010/main" val="24366518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6186" y="2953512"/>
            <a:ext cx="3536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Pensions are a Major Source of Income for a Third of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2002-2015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66</a:t>
            </a:fld>
            <a:endParaRPr lang="en-US" dirty="0"/>
          </a:p>
        </p:txBody>
      </p:sp>
      <p:sp>
        <p:nvSpPr>
          <p:cNvPr id="12" name="Text Box 7"/>
          <p:cNvSpPr txBox="1">
            <a:spLocks noChangeArrowheads="1"/>
          </p:cNvSpPr>
          <p:nvPr/>
        </p:nvSpPr>
        <p:spPr bwMode="auto">
          <a:xfrm>
            <a:off x="1123950" y="1909346"/>
            <a:ext cx="689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smtClean="0">
                <a:solidFill>
                  <a:srgbClr val="000000"/>
                </a:solidFill>
                <a:latin typeface="+mj-lt"/>
              </a:rPr>
              <a:t>Employer-provided Traditional </a:t>
            </a:r>
            <a:r>
              <a:rPr lang="en-US" sz="2000" b="1" dirty="0">
                <a:solidFill>
                  <a:srgbClr val="000000"/>
                </a:solidFill>
                <a:latin typeface="+mj-lt"/>
              </a:rPr>
              <a:t>P</a:t>
            </a:r>
            <a:r>
              <a:rPr lang="en-US" sz="2000" b="1" dirty="0" smtClean="0">
                <a:solidFill>
                  <a:srgbClr val="000000"/>
                </a:solidFill>
                <a:latin typeface="+mj-lt"/>
              </a:rPr>
              <a:t>ension or Cash </a:t>
            </a:r>
            <a:r>
              <a:rPr lang="en-US" sz="2000" b="1" dirty="0">
                <a:solidFill>
                  <a:srgbClr val="000000"/>
                </a:solidFill>
                <a:latin typeface="+mj-lt"/>
              </a:rPr>
              <a:t>B</a:t>
            </a:r>
            <a:r>
              <a:rPr lang="en-US" sz="2000" b="1" dirty="0" smtClean="0">
                <a:solidFill>
                  <a:srgbClr val="000000"/>
                </a:solidFill>
                <a:latin typeface="+mj-lt"/>
              </a:rPr>
              <a:t>alance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4"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graphicFrame>
        <p:nvGraphicFramePr>
          <p:cNvPr id="7" name="Chart 6"/>
          <p:cNvGraphicFramePr/>
          <p:nvPr>
            <p:extLst>
              <p:ext uri="{D42A27DB-BD31-4B8C-83A1-F6EECF244321}">
                <p14:modId xmlns:p14="http://schemas.microsoft.com/office/powerpoint/2010/main" val="3410445777"/>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17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083116881"/>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Worker Expectations About Employer Savings Plans as a Source of Income Increases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67</a:t>
            </a:fld>
            <a:endParaRPr lang="en-US" dirty="0"/>
          </a:p>
        </p:txBody>
      </p:sp>
      <p:sp>
        <p:nvSpPr>
          <p:cNvPr id="13"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a:t>
            </a:r>
            <a:r>
              <a:rPr lang="en-US" sz="2000" b="1" dirty="0">
                <a:solidFill>
                  <a:srgbClr val="000000"/>
                </a:solidFill>
                <a:latin typeface="+mj-lt"/>
              </a:rPr>
              <a:t>R</a:t>
            </a:r>
            <a:r>
              <a:rPr lang="en-US" sz="2000" b="1" dirty="0" smtClean="0">
                <a:solidFill>
                  <a:srgbClr val="000000"/>
                </a:solidFill>
                <a:latin typeface="+mj-lt"/>
              </a:rPr>
              <a:t>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spTree>
    <p:extLst>
      <p:ext uri="{BB962C8B-B14F-4D97-AF65-F5344CB8AC3E}">
        <p14:creationId xmlns:p14="http://schemas.microsoft.com/office/powerpoint/2010/main" val="939589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217811386"/>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Employer-sponsored Plans as a Retiree Source of Income Has Remained Stable Over Past Year</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2005-2015 Retirement </a:t>
            </a:r>
            <a:r>
              <a:rPr lang="en-US" sz="1200" dirty="0">
                <a:solidFill>
                  <a:srgbClr val="025200"/>
                </a:solidFill>
                <a:latin typeface="+mj-lt"/>
              </a:rPr>
              <a:t>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68</a:t>
            </a:fld>
            <a:endParaRPr lang="en-US" dirty="0"/>
          </a:p>
        </p:txBody>
      </p:sp>
      <p:sp>
        <p:nvSpPr>
          <p:cNvPr id="11" name="Text Box 7"/>
          <p:cNvSpPr txBox="1">
            <a:spLocks noChangeArrowheads="1"/>
          </p:cNvSpPr>
          <p:nvPr/>
        </p:nvSpPr>
        <p:spPr bwMode="auto">
          <a:xfrm>
            <a:off x="2085976" y="1918871"/>
            <a:ext cx="5114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Employer-sponsored Retirement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P</a:t>
            </a:r>
            <a:r>
              <a:rPr lang="en-US" sz="2000" b="1" dirty="0" smtClean="0">
                <a:solidFill>
                  <a:srgbClr val="000000"/>
                </a:solidFill>
                <a:latin typeface="+mj-lt"/>
              </a:rPr>
              <a:t>lan</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spTree>
    <p:extLst>
      <p:ext uri="{BB962C8B-B14F-4D97-AF65-F5344CB8AC3E}">
        <p14:creationId xmlns:p14="http://schemas.microsoft.com/office/powerpoint/2010/main" val="2002659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898513681"/>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More Than One-quarter of Workers Expect an IRA to be a Major Source of Retirement Income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69</a:t>
            </a:fld>
            <a:endParaRPr lang="en-US" dirty="0"/>
          </a:p>
        </p:txBody>
      </p:sp>
      <p:sp>
        <p:nvSpPr>
          <p:cNvPr id="13"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spTree>
    <p:extLst>
      <p:ext uri="{BB962C8B-B14F-4D97-AF65-F5344CB8AC3E}">
        <p14:creationId xmlns:p14="http://schemas.microsoft.com/office/powerpoint/2010/main" val="92493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60882159"/>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75327" y="274638"/>
            <a:ext cx="8593347" cy="944562"/>
          </a:xfrm>
        </p:spPr>
        <p:txBody>
          <a:bodyPr>
            <a:normAutofit fontScale="90000"/>
          </a:bodyPr>
          <a:lstStyle/>
          <a:p>
            <a:r>
              <a:rPr lang="en-US" dirty="0" smtClean="0"/>
              <a:t>Worker Confidence About Retirement Continues to Rebound After the Lows Observed in 2009-2013</a:t>
            </a:r>
            <a:endParaRPr lang="en-US" dirty="0"/>
          </a:p>
        </p:txBody>
      </p:sp>
      <p:sp>
        <p:nvSpPr>
          <p:cNvPr id="3" name="Content Placeholder 2"/>
          <p:cNvSpPr>
            <a:spLocks noGrp="1"/>
          </p:cNvSpPr>
          <p:nvPr>
            <p:ph idx="1"/>
          </p:nvPr>
        </p:nvSpPr>
        <p:spPr/>
        <p:txBody>
          <a:bodyPr/>
          <a:lstStyle/>
          <a:p>
            <a:r>
              <a:rPr lang="en-US" dirty="0" smtClean="0"/>
              <a:t>Overall, how confident are you that you (and your spouse) will have enough money to live comfortably throughout your retirement years? (2015 Workers 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t>
            </a:r>
            <a:r>
              <a:rPr lang="en-US" sz="1200" dirty="0">
                <a:solidFill>
                  <a:srgbClr val="025200"/>
                </a:solidFill>
                <a:latin typeface="+mj-lt"/>
              </a:rPr>
              <a:t>&amp; </a:t>
            </a:r>
            <a:r>
              <a:rPr lang="en-US" sz="1200" dirty="0" smtClean="0">
                <a:solidFill>
                  <a:srgbClr val="025200"/>
                </a:solidFill>
                <a:latin typeface="+mj-lt"/>
              </a:rPr>
              <a:t>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a:t>
            </a:fld>
            <a:endParaRPr lang="en-US" dirty="0"/>
          </a:p>
        </p:txBody>
      </p:sp>
      <p:sp>
        <p:nvSpPr>
          <p:cNvPr id="9" name="TextBox 1"/>
          <p:cNvSpPr txBox="1"/>
          <p:nvPr/>
        </p:nvSpPr>
        <p:spPr>
          <a:xfrm>
            <a:off x="8151187" y="26187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0" name="TextBox 1"/>
          <p:cNvSpPr txBox="1"/>
          <p:nvPr/>
        </p:nvSpPr>
        <p:spPr>
          <a:xfrm>
            <a:off x="8151186" y="323929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1" name="TextBox 1"/>
          <p:cNvSpPr txBox="1"/>
          <p:nvPr/>
        </p:nvSpPr>
        <p:spPr>
          <a:xfrm>
            <a:off x="8151187" y="40073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12" name="TextBox 1"/>
          <p:cNvSpPr txBox="1"/>
          <p:nvPr/>
        </p:nvSpPr>
        <p:spPr>
          <a:xfrm>
            <a:off x="8151187" y="463650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22%</a:t>
            </a:r>
            <a:endParaRPr lang="en-US" sz="1400" dirty="0">
              <a:solidFill>
                <a:schemeClr val="bg1"/>
              </a:solidFill>
            </a:endParaRPr>
          </a:p>
        </p:txBody>
      </p:sp>
      <p:sp>
        <p:nvSpPr>
          <p:cNvPr id="19" name="TextBox 18"/>
          <p:cNvSpPr txBox="1"/>
          <p:nvPr/>
        </p:nvSpPr>
        <p:spPr>
          <a:xfrm>
            <a:off x="5390243" y="2441920"/>
            <a:ext cx="514350" cy="307777"/>
          </a:xfrm>
          <a:prstGeom prst="rect">
            <a:avLst/>
          </a:prstGeom>
          <a:noFill/>
        </p:spPr>
        <p:txBody>
          <a:bodyPr wrap="square" rtlCol="0">
            <a:spAutoFit/>
          </a:bodyPr>
          <a:lstStyle/>
          <a:p>
            <a:pPr algn="r"/>
            <a:r>
              <a:rPr lang="en-US" sz="1400" dirty="0"/>
              <a:t>1</a:t>
            </a:r>
            <a:r>
              <a:rPr lang="en-US" sz="1400" dirty="0" smtClean="0"/>
              <a:t>0%  </a:t>
            </a:r>
            <a:endParaRPr lang="en-US" sz="1400" dirty="0"/>
          </a:p>
        </p:txBody>
      </p:sp>
      <p:sp>
        <p:nvSpPr>
          <p:cNvPr id="20" name="TextBox 19"/>
          <p:cNvSpPr txBox="1"/>
          <p:nvPr/>
        </p:nvSpPr>
        <p:spPr>
          <a:xfrm>
            <a:off x="5380718" y="286102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2" name="TextBox 21"/>
          <p:cNvSpPr txBox="1"/>
          <p:nvPr/>
        </p:nvSpPr>
        <p:spPr>
          <a:xfrm>
            <a:off x="5380718" y="3711617"/>
            <a:ext cx="514350" cy="307777"/>
          </a:xfrm>
          <a:prstGeom prst="rect">
            <a:avLst/>
          </a:prstGeom>
          <a:noFill/>
        </p:spPr>
        <p:txBody>
          <a:bodyPr wrap="square" rtlCol="0">
            <a:spAutoFit/>
          </a:bodyPr>
          <a:lstStyle/>
          <a:p>
            <a:pPr algn="r"/>
            <a:r>
              <a:rPr lang="en-US" sz="1400" dirty="0" smtClean="0">
                <a:solidFill>
                  <a:schemeClr val="bg1"/>
                </a:solidFill>
              </a:rPr>
              <a:t>43%  </a:t>
            </a:r>
            <a:endParaRPr lang="en-US" sz="1400" dirty="0">
              <a:solidFill>
                <a:schemeClr val="bg1"/>
              </a:solidFill>
            </a:endParaRPr>
          </a:p>
        </p:txBody>
      </p:sp>
      <p:sp>
        <p:nvSpPr>
          <p:cNvPr id="23" name="TextBox 22"/>
          <p:cNvSpPr txBox="1"/>
          <p:nvPr/>
        </p:nvSpPr>
        <p:spPr>
          <a:xfrm>
            <a:off x="5380718" y="4594309"/>
            <a:ext cx="514350" cy="307777"/>
          </a:xfrm>
          <a:prstGeom prst="rect">
            <a:avLst/>
          </a:prstGeom>
          <a:noFill/>
        </p:spPr>
        <p:txBody>
          <a:bodyPr wrap="square" rtlCol="0">
            <a:spAutoFit/>
          </a:bodyPr>
          <a:lstStyle/>
          <a:p>
            <a:pPr algn="r"/>
            <a:r>
              <a:rPr lang="en-US" sz="1400" dirty="0" smtClean="0">
                <a:solidFill>
                  <a:schemeClr val="bg1"/>
                </a:solidFill>
              </a:rPr>
              <a:t>27%  </a:t>
            </a:r>
            <a:endParaRPr lang="en-US" sz="1400" dirty="0">
              <a:solidFill>
                <a:schemeClr val="bg1"/>
              </a:solidFill>
            </a:endParaRPr>
          </a:p>
        </p:txBody>
      </p:sp>
      <p:sp>
        <p:nvSpPr>
          <p:cNvPr id="16"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17" name="TextBox 16"/>
          <p:cNvSpPr txBox="1"/>
          <p:nvPr/>
        </p:nvSpPr>
        <p:spPr>
          <a:xfrm>
            <a:off x="3236403" y="2564503"/>
            <a:ext cx="514350" cy="307777"/>
          </a:xfrm>
          <a:prstGeom prst="rect">
            <a:avLst/>
          </a:prstGeom>
          <a:noFill/>
        </p:spPr>
        <p:txBody>
          <a:bodyPr wrap="square" rtlCol="0">
            <a:spAutoFit/>
          </a:bodyPr>
          <a:lstStyle/>
          <a:p>
            <a:pPr algn="r"/>
            <a:r>
              <a:rPr lang="en-US" sz="1400" dirty="0" smtClean="0"/>
              <a:t>17%  </a:t>
            </a:r>
            <a:endParaRPr lang="en-US" sz="1400" dirty="0"/>
          </a:p>
        </p:txBody>
      </p:sp>
      <p:sp>
        <p:nvSpPr>
          <p:cNvPr id="18" name="TextBox 17"/>
          <p:cNvSpPr txBox="1"/>
          <p:nvPr/>
        </p:nvSpPr>
        <p:spPr>
          <a:xfrm>
            <a:off x="3226878" y="3009481"/>
            <a:ext cx="514350" cy="307777"/>
          </a:xfrm>
          <a:prstGeom prst="rect">
            <a:avLst/>
          </a:prstGeom>
          <a:noFill/>
        </p:spPr>
        <p:txBody>
          <a:bodyPr wrap="square" rtlCol="0">
            <a:spAutoFit/>
          </a:bodyPr>
          <a:lstStyle/>
          <a:p>
            <a:pPr algn="r"/>
            <a:r>
              <a:rPr lang="en-US" sz="1400" dirty="0" smtClean="0"/>
              <a:t>18%  </a:t>
            </a:r>
            <a:endParaRPr lang="en-US" sz="1400" dirty="0"/>
          </a:p>
        </p:txBody>
      </p:sp>
      <p:sp>
        <p:nvSpPr>
          <p:cNvPr id="21" name="TextBox 20"/>
          <p:cNvSpPr txBox="1"/>
          <p:nvPr/>
        </p:nvSpPr>
        <p:spPr>
          <a:xfrm>
            <a:off x="3226878" y="3773818"/>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24" name="TextBox 23"/>
          <p:cNvSpPr txBox="1"/>
          <p:nvPr/>
        </p:nvSpPr>
        <p:spPr>
          <a:xfrm>
            <a:off x="3226878" y="4622006"/>
            <a:ext cx="514350" cy="307777"/>
          </a:xfrm>
          <a:prstGeom prst="rect">
            <a:avLst/>
          </a:prstGeom>
          <a:noFill/>
        </p:spPr>
        <p:txBody>
          <a:bodyPr wrap="square" rtlCol="0">
            <a:spAutoFit/>
          </a:bodyPr>
          <a:lstStyle/>
          <a:p>
            <a:pPr algn="r"/>
            <a:r>
              <a:rPr lang="en-US" sz="1400" dirty="0" smtClean="0">
                <a:solidFill>
                  <a:schemeClr val="bg1"/>
                </a:solidFill>
              </a:rPr>
              <a:t>22%  </a:t>
            </a:r>
            <a:endParaRPr lang="en-US" sz="1400" dirty="0">
              <a:solidFill>
                <a:schemeClr val="bg1"/>
              </a:solidFill>
            </a:endParaRPr>
          </a:p>
        </p:txBody>
      </p:sp>
      <p:sp>
        <p:nvSpPr>
          <p:cNvPr id="25" name="TextBox 24"/>
          <p:cNvSpPr txBox="1"/>
          <p:nvPr/>
        </p:nvSpPr>
        <p:spPr>
          <a:xfrm>
            <a:off x="1100112" y="2401680"/>
            <a:ext cx="514350" cy="307777"/>
          </a:xfrm>
          <a:prstGeom prst="rect">
            <a:avLst/>
          </a:prstGeom>
          <a:noFill/>
        </p:spPr>
        <p:txBody>
          <a:bodyPr wrap="square" rtlCol="0">
            <a:spAutoFit/>
          </a:bodyPr>
          <a:lstStyle/>
          <a:p>
            <a:pPr algn="r"/>
            <a:r>
              <a:rPr lang="en-US" sz="1400" dirty="0"/>
              <a:t>8</a:t>
            </a:r>
            <a:r>
              <a:rPr lang="en-US" sz="1400" dirty="0" smtClean="0"/>
              <a:t>%  </a:t>
            </a:r>
            <a:endParaRPr lang="en-US" sz="1400" dirty="0"/>
          </a:p>
        </p:txBody>
      </p:sp>
      <p:sp>
        <p:nvSpPr>
          <p:cNvPr id="26" name="TextBox 25"/>
          <p:cNvSpPr txBox="1"/>
          <p:nvPr/>
        </p:nvSpPr>
        <p:spPr>
          <a:xfrm>
            <a:off x="1090587" y="2777650"/>
            <a:ext cx="514350" cy="307777"/>
          </a:xfrm>
          <a:prstGeom prst="rect">
            <a:avLst/>
          </a:prstGeom>
          <a:noFill/>
        </p:spPr>
        <p:txBody>
          <a:bodyPr wrap="square" rtlCol="0">
            <a:spAutoFit/>
          </a:bodyPr>
          <a:lstStyle/>
          <a:p>
            <a:pPr algn="r"/>
            <a:r>
              <a:rPr lang="en-US" sz="1400" dirty="0" smtClean="0"/>
              <a:t>19%  </a:t>
            </a:r>
            <a:endParaRPr lang="en-US" sz="1400" dirty="0"/>
          </a:p>
        </p:txBody>
      </p:sp>
      <p:sp>
        <p:nvSpPr>
          <p:cNvPr id="27" name="TextBox 26"/>
          <p:cNvSpPr txBox="1"/>
          <p:nvPr/>
        </p:nvSpPr>
        <p:spPr>
          <a:xfrm>
            <a:off x="1090587" y="3757637"/>
            <a:ext cx="514350" cy="307777"/>
          </a:xfrm>
          <a:prstGeom prst="rect">
            <a:avLst/>
          </a:prstGeom>
          <a:noFill/>
        </p:spPr>
        <p:txBody>
          <a:bodyPr wrap="square" rtlCol="0">
            <a:spAutoFit/>
          </a:bodyPr>
          <a:lstStyle/>
          <a:p>
            <a:pPr algn="r"/>
            <a:r>
              <a:rPr lang="en-US" sz="1400" dirty="0" smtClean="0">
                <a:solidFill>
                  <a:schemeClr val="bg1"/>
                </a:solidFill>
              </a:rPr>
              <a:t>51%  </a:t>
            </a:r>
            <a:endParaRPr lang="en-US" sz="1400" dirty="0">
              <a:solidFill>
                <a:schemeClr val="bg1"/>
              </a:solidFill>
            </a:endParaRPr>
          </a:p>
        </p:txBody>
      </p:sp>
      <p:sp>
        <p:nvSpPr>
          <p:cNvPr id="28" name="TextBox 27"/>
          <p:cNvSpPr txBox="1"/>
          <p:nvPr/>
        </p:nvSpPr>
        <p:spPr>
          <a:xfrm>
            <a:off x="1090587" y="4614451"/>
            <a:ext cx="514350" cy="307777"/>
          </a:xfrm>
          <a:prstGeom prst="rect">
            <a:avLst/>
          </a:prstGeom>
          <a:noFill/>
        </p:spPr>
        <p:txBody>
          <a:bodyPr wrap="square" rtlCol="0">
            <a:spAutoFit/>
          </a:bodyPr>
          <a:lstStyle/>
          <a:p>
            <a:pPr algn="r"/>
            <a:r>
              <a:rPr lang="en-US" sz="1400" dirty="0" smtClean="0">
                <a:solidFill>
                  <a:schemeClr val="bg1"/>
                </a:solidFill>
              </a:rPr>
              <a:t>21%  </a:t>
            </a:r>
            <a:endParaRPr lang="en-US" sz="1400" dirty="0">
              <a:solidFill>
                <a:schemeClr val="bg1"/>
              </a:solidFill>
            </a:endParaRPr>
          </a:p>
        </p:txBody>
      </p:sp>
      <p:sp>
        <p:nvSpPr>
          <p:cNvPr id="30" name="TextBox 29"/>
          <p:cNvSpPr txBox="1"/>
          <p:nvPr/>
        </p:nvSpPr>
        <p:spPr>
          <a:xfrm>
            <a:off x="6182821" y="2538814"/>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1" name="TextBox 30"/>
          <p:cNvSpPr txBox="1"/>
          <p:nvPr/>
        </p:nvSpPr>
        <p:spPr>
          <a:xfrm>
            <a:off x="6173296" y="3097060"/>
            <a:ext cx="514350" cy="307777"/>
          </a:xfrm>
          <a:prstGeom prst="rect">
            <a:avLst/>
          </a:prstGeom>
          <a:noFill/>
        </p:spPr>
        <p:txBody>
          <a:bodyPr wrap="square" rtlCol="0">
            <a:spAutoFit/>
          </a:bodyPr>
          <a:lstStyle/>
          <a:p>
            <a:pPr algn="r"/>
            <a:r>
              <a:rPr lang="en-US" sz="1400" dirty="0" smtClean="0"/>
              <a:t>22%  </a:t>
            </a:r>
            <a:endParaRPr lang="en-US" sz="1400" dirty="0"/>
          </a:p>
        </p:txBody>
      </p:sp>
      <p:sp>
        <p:nvSpPr>
          <p:cNvPr id="32" name="TextBox 31"/>
          <p:cNvSpPr txBox="1"/>
          <p:nvPr/>
        </p:nvSpPr>
        <p:spPr>
          <a:xfrm>
            <a:off x="6173296" y="3947657"/>
            <a:ext cx="514350" cy="307777"/>
          </a:xfrm>
          <a:prstGeom prst="rect">
            <a:avLst/>
          </a:prstGeom>
          <a:noFill/>
        </p:spPr>
        <p:txBody>
          <a:bodyPr wrap="square" rtlCol="0">
            <a:spAutoFit/>
          </a:bodyPr>
          <a:lstStyle/>
          <a:p>
            <a:pPr algn="r"/>
            <a:r>
              <a:rPr lang="en-US" sz="1400" dirty="0" smtClean="0">
                <a:solidFill>
                  <a:schemeClr val="bg1"/>
                </a:solidFill>
              </a:rPr>
              <a:t>41%  </a:t>
            </a:r>
            <a:endParaRPr lang="en-US" sz="1400" dirty="0">
              <a:solidFill>
                <a:schemeClr val="bg1"/>
              </a:solidFill>
            </a:endParaRPr>
          </a:p>
        </p:txBody>
      </p:sp>
      <p:sp>
        <p:nvSpPr>
          <p:cNvPr id="33" name="TextBox 32"/>
          <p:cNvSpPr txBox="1"/>
          <p:nvPr/>
        </p:nvSpPr>
        <p:spPr>
          <a:xfrm>
            <a:off x="6173296" y="4681264"/>
            <a:ext cx="514350" cy="307777"/>
          </a:xfrm>
          <a:prstGeom prst="rect">
            <a:avLst/>
          </a:prstGeom>
          <a:noFill/>
        </p:spPr>
        <p:txBody>
          <a:bodyPr wrap="square" rtlCol="0">
            <a:spAutoFit/>
          </a:bodyPr>
          <a:lstStyle/>
          <a:p>
            <a:pPr algn="r"/>
            <a:r>
              <a:rPr lang="en-US" sz="1400" dirty="0" smtClean="0">
                <a:solidFill>
                  <a:schemeClr val="bg1"/>
                </a:solidFill>
              </a:rPr>
              <a:t>13%  </a:t>
            </a:r>
            <a:endParaRPr lang="en-US" sz="1400" dirty="0">
              <a:solidFill>
                <a:schemeClr val="bg1"/>
              </a:solidFill>
            </a:endParaRPr>
          </a:p>
        </p:txBody>
      </p:sp>
    </p:spTree>
    <p:extLst>
      <p:ext uri="{BB962C8B-B14F-4D97-AF65-F5344CB8AC3E}">
        <p14:creationId xmlns:p14="http://schemas.microsoft.com/office/powerpoint/2010/main" val="36990769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803543965"/>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1" y="274638"/>
            <a:ext cx="8353424" cy="944562"/>
          </a:xfrm>
        </p:spPr>
        <p:txBody>
          <a:bodyPr>
            <a:normAutofit fontScale="90000"/>
          </a:bodyPr>
          <a:lstStyle/>
          <a:p>
            <a:r>
              <a:rPr lang="en-US" dirty="0" smtClean="0"/>
              <a:t>IRAs as a Retiree Income Source Remains Unchanged</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70</a:t>
            </a:fld>
            <a:endParaRPr lang="en-US" dirty="0"/>
          </a:p>
        </p:txBody>
      </p:sp>
      <p:sp>
        <p:nvSpPr>
          <p:cNvPr id="11" name="Text Box 7"/>
          <p:cNvSpPr txBox="1">
            <a:spLocks noChangeArrowheads="1"/>
          </p:cNvSpPr>
          <p:nvPr/>
        </p:nvSpPr>
        <p:spPr bwMode="auto">
          <a:xfrm>
            <a:off x="2447925" y="1909346"/>
            <a:ext cx="424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Individual </a:t>
            </a:r>
            <a:r>
              <a:rPr lang="en-US" sz="2000" b="1" dirty="0" smtClean="0">
                <a:solidFill>
                  <a:srgbClr val="000000"/>
                </a:solidFill>
                <a:latin typeface="+mj-lt"/>
              </a:rPr>
              <a:t>Retirement </a:t>
            </a:r>
            <a:r>
              <a:rPr lang="en-US" sz="2000" b="1" dirty="0">
                <a:solidFill>
                  <a:srgbClr val="000000"/>
                </a:solidFill>
                <a:latin typeface="+mj-lt"/>
              </a:rPr>
              <a:t>A</a:t>
            </a:r>
            <a:r>
              <a:rPr lang="en-US" sz="2000" b="1" dirty="0" smtClean="0">
                <a:solidFill>
                  <a:srgbClr val="000000"/>
                </a:solidFill>
                <a:latin typeface="+mj-lt"/>
              </a:rPr>
              <a:t>ccount </a:t>
            </a:r>
            <a:r>
              <a:rPr lang="en-US" sz="2000" b="1" dirty="0">
                <a:solidFill>
                  <a:srgbClr val="000000"/>
                </a:solidFill>
                <a:latin typeface="+mj-lt"/>
              </a:rPr>
              <a:t>or IRA</a:t>
            </a: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spTree>
    <p:extLst>
      <p:ext uri="{BB962C8B-B14F-4D97-AF65-F5344CB8AC3E}">
        <p14:creationId xmlns:p14="http://schemas.microsoft.com/office/powerpoint/2010/main" val="510369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66838813"/>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274638"/>
            <a:ext cx="9144000" cy="944562"/>
          </a:xfrm>
        </p:spPr>
        <p:txBody>
          <a:bodyPr>
            <a:normAutofit fontScale="90000"/>
          </a:bodyPr>
          <a:lstStyle/>
          <a:p>
            <a:r>
              <a:rPr lang="en-US" dirty="0" smtClean="0"/>
              <a:t>One-quarter of Workers Will Also Rely on Personal Savings and Investments in Retirement as a Major Source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71</a:t>
            </a:fld>
            <a:endParaRPr lang="en-US" dirty="0"/>
          </a:p>
        </p:txBody>
      </p:sp>
      <p:sp>
        <p:nvSpPr>
          <p:cNvPr id="13"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5"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spTree>
    <p:extLst>
      <p:ext uri="{BB962C8B-B14F-4D97-AF65-F5344CB8AC3E}">
        <p14:creationId xmlns:p14="http://schemas.microsoft.com/office/powerpoint/2010/main" val="569281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065899602"/>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Little Change in Retirees Citing Personal Savings and Investments as an Income Source</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2008-2015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72</a:t>
            </a:fld>
            <a:endParaRPr lang="en-US" dirty="0"/>
          </a:p>
        </p:txBody>
      </p:sp>
      <p:sp>
        <p:nvSpPr>
          <p:cNvPr id="11" name="Text Box 7"/>
          <p:cNvSpPr txBox="1">
            <a:spLocks noChangeArrowheads="1"/>
          </p:cNvSpPr>
          <p:nvPr/>
        </p:nvSpPr>
        <p:spPr bwMode="auto">
          <a:xfrm>
            <a:off x="2343150" y="1909346"/>
            <a:ext cx="4457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000000"/>
                </a:solidFill>
                <a:latin typeface="+mj-lt"/>
              </a:rPr>
              <a:t>Other </a:t>
            </a:r>
            <a:r>
              <a:rPr lang="en-US" sz="2000" b="1" dirty="0" smtClean="0">
                <a:solidFill>
                  <a:srgbClr val="000000"/>
                </a:solidFill>
                <a:latin typeface="+mj-lt"/>
              </a:rPr>
              <a:t>Personal </a:t>
            </a:r>
            <a:r>
              <a:rPr lang="en-US" sz="2000" b="1" dirty="0">
                <a:solidFill>
                  <a:srgbClr val="000000"/>
                </a:solidFill>
                <a:latin typeface="+mj-lt"/>
              </a:rPr>
              <a:t>S</a:t>
            </a:r>
            <a:r>
              <a:rPr lang="en-US" sz="2000" b="1" dirty="0" smtClean="0">
                <a:solidFill>
                  <a:srgbClr val="000000"/>
                </a:solidFill>
                <a:latin typeface="+mj-lt"/>
              </a:rPr>
              <a:t>avings </a:t>
            </a:r>
            <a:r>
              <a:rPr lang="en-US" sz="2000" b="1" dirty="0">
                <a:solidFill>
                  <a:srgbClr val="000000"/>
                </a:solidFill>
                <a:latin typeface="+mj-lt"/>
              </a:rPr>
              <a:t>and </a:t>
            </a:r>
            <a:r>
              <a:rPr lang="en-US" sz="2000" b="1" dirty="0" smtClean="0">
                <a:solidFill>
                  <a:srgbClr val="000000"/>
                </a:solidFill>
                <a:latin typeface="+mj-lt"/>
              </a:rPr>
              <a:t>Investments</a:t>
            </a:r>
            <a:endParaRPr lang="en-US" sz="2000" b="1" dirty="0">
              <a:solidFill>
                <a:srgbClr val="000000"/>
              </a:solidFill>
              <a:latin typeface="+mj-lt"/>
            </a:endParaRPr>
          </a:p>
        </p:txBody>
      </p:sp>
      <p:sp>
        <p:nvSpPr>
          <p:cNvPr id="12"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spTree>
    <p:extLst>
      <p:ext uri="{BB962C8B-B14F-4D97-AF65-F5344CB8AC3E}">
        <p14:creationId xmlns:p14="http://schemas.microsoft.com/office/powerpoint/2010/main" val="11247885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305" y="2953512"/>
            <a:ext cx="6094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Rectangle 11"/>
          <p:cNvSpPr/>
          <p:nvPr/>
        </p:nvSpPr>
        <p:spPr>
          <a:xfrm>
            <a:off x="1677742"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Employment Continues Decline as a Major Source of Retirement Income for Current Workers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73</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Retirement</a:t>
            </a:r>
            <a:endParaRPr lang="en-US" sz="2000" b="1" dirty="0">
              <a:solidFill>
                <a:srgbClr val="000000"/>
              </a:solidFill>
              <a:latin typeface="+mj-lt"/>
            </a:endParaRPr>
          </a:p>
        </p:txBody>
      </p:sp>
      <p:sp>
        <p:nvSpPr>
          <p:cNvPr id="18" name="Content Placeholder 2"/>
          <p:cNvSpPr>
            <a:spLocks noGrp="1"/>
          </p:cNvSpPr>
          <p:nvPr>
            <p:ph idx="1"/>
          </p:nvPr>
        </p:nvSpPr>
        <p:spPr>
          <a:xfrm>
            <a:off x="304800" y="1295400"/>
            <a:ext cx="8534400" cy="685800"/>
          </a:xfrm>
        </p:spPr>
        <p:txBody>
          <a:bodyPr>
            <a:normAutofit/>
          </a:bodyPr>
          <a:lstStyle/>
          <a:p>
            <a:r>
              <a:rPr lang="en-US" dirty="0" smtClean="0"/>
              <a:t>Do you expect the following will be a major source of income, a minor source of income, or not a source of income in your (and your spouse’s) retirement?  (2015 Workers planning to retire n=908)</a:t>
            </a:r>
            <a:endParaRPr lang="en-US" dirty="0"/>
          </a:p>
        </p:txBody>
      </p:sp>
      <p:sp>
        <p:nvSpPr>
          <p:cNvPr id="15" name="Rectangle 14"/>
          <p:cNvSpPr/>
          <p:nvPr/>
        </p:nvSpPr>
        <p:spPr>
          <a:xfrm>
            <a:off x="4849817"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5547617" y="2953511"/>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Rectangle 18"/>
          <p:cNvSpPr/>
          <p:nvPr/>
        </p:nvSpPr>
        <p:spPr>
          <a:xfrm>
            <a:off x="6246329" y="2953512"/>
            <a:ext cx="277483"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046442578"/>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724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7081" y="2953512"/>
            <a:ext cx="571320"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Rectangle 8"/>
          <p:cNvSpPr/>
          <p:nvPr/>
        </p:nvSpPr>
        <p:spPr>
          <a:xfrm>
            <a:off x="6246675" y="2953512"/>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 name="Title 1"/>
          <p:cNvSpPr>
            <a:spLocks noGrp="1"/>
          </p:cNvSpPr>
          <p:nvPr>
            <p:ph type="title"/>
          </p:nvPr>
        </p:nvSpPr>
        <p:spPr/>
        <p:txBody>
          <a:bodyPr>
            <a:normAutofit fontScale="90000"/>
          </a:bodyPr>
          <a:lstStyle/>
          <a:p>
            <a:r>
              <a:rPr lang="en-US" dirty="0" smtClean="0"/>
              <a:t>Employment Remains a Source of Income for About 1 in 4 of Retirees</a:t>
            </a:r>
            <a:endParaRPr lang="en-US" dirty="0"/>
          </a:p>
        </p:txBody>
      </p:sp>
      <p:sp>
        <p:nvSpPr>
          <p:cNvPr id="4"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1991-2015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5" name="Slide Number Placeholder 4"/>
          <p:cNvSpPr>
            <a:spLocks noGrp="1"/>
          </p:cNvSpPr>
          <p:nvPr>
            <p:ph type="sldNum" sz="quarter" idx="10"/>
          </p:nvPr>
        </p:nvSpPr>
        <p:spPr/>
        <p:txBody>
          <a:bodyPr/>
          <a:lstStyle/>
          <a:p>
            <a:fld id="{EBAD9AF0-FD35-4E4E-B775-C1DCF7755A5B}" type="slidenum">
              <a:rPr lang="en-US" smtClean="0"/>
              <a:t>74</a:t>
            </a:fld>
            <a:endParaRPr lang="en-US" dirty="0"/>
          </a:p>
        </p:txBody>
      </p:sp>
      <p:sp>
        <p:nvSpPr>
          <p:cNvPr id="16" name="Text Box 7"/>
          <p:cNvSpPr txBox="1">
            <a:spLocks noChangeArrowheads="1"/>
          </p:cNvSpPr>
          <p:nvPr/>
        </p:nvSpPr>
        <p:spPr bwMode="auto">
          <a:xfrm>
            <a:off x="2692879" y="1909346"/>
            <a:ext cx="3758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latin typeface="+mj-lt"/>
              </a:rPr>
              <a:t>Employment During </a:t>
            </a:r>
            <a:r>
              <a:rPr lang="en-US" sz="2000" b="1" dirty="0">
                <a:solidFill>
                  <a:srgbClr val="000000"/>
                </a:solidFill>
                <a:latin typeface="+mj-lt"/>
              </a:rPr>
              <a:t>R</a:t>
            </a:r>
            <a:r>
              <a:rPr lang="en-US" sz="2000" b="1" dirty="0" smtClean="0">
                <a:solidFill>
                  <a:srgbClr val="000000"/>
                </a:solidFill>
                <a:latin typeface="+mj-lt"/>
              </a:rPr>
              <a:t>etirement</a:t>
            </a:r>
            <a:endParaRPr lang="en-US" sz="2000" b="1" dirty="0">
              <a:solidFill>
                <a:srgbClr val="000000"/>
              </a:solidFill>
              <a:latin typeface="+mj-lt"/>
            </a:endParaRPr>
          </a:p>
        </p:txBody>
      </p:sp>
      <p:sp>
        <p:nvSpPr>
          <p:cNvPr id="17" name="Content Placeholder 2"/>
          <p:cNvSpPr>
            <a:spLocks noGrp="1"/>
          </p:cNvSpPr>
          <p:nvPr>
            <p:ph idx="1"/>
          </p:nvPr>
        </p:nvSpPr>
        <p:spPr>
          <a:xfrm>
            <a:off x="304800" y="1295400"/>
            <a:ext cx="8534400" cy="685800"/>
          </a:xfrm>
        </p:spPr>
        <p:txBody>
          <a:bodyPr>
            <a:normAutofit/>
          </a:bodyPr>
          <a:lstStyle/>
          <a:p>
            <a:r>
              <a:rPr lang="en-US" dirty="0" smtClean="0"/>
              <a:t>Is the </a:t>
            </a:r>
            <a:r>
              <a:rPr lang="en-US" dirty="0"/>
              <a:t>following a major source of income, a minor source of income, or not a source of income in your (and your spouse’s) retirement?  </a:t>
            </a:r>
            <a:r>
              <a:rPr lang="en-US" dirty="0" smtClean="0"/>
              <a:t>(2015 Retirees n=988)</a:t>
            </a:r>
            <a:endParaRPr lang="en-US" dirty="0"/>
          </a:p>
        </p:txBody>
      </p:sp>
      <p:sp>
        <p:nvSpPr>
          <p:cNvPr id="15" name="Rectangle 14"/>
          <p:cNvSpPr/>
          <p:nvPr/>
        </p:nvSpPr>
        <p:spPr>
          <a:xfrm>
            <a:off x="5548875" y="2953512"/>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Rectangle 17"/>
          <p:cNvSpPr/>
          <p:nvPr/>
        </p:nvSpPr>
        <p:spPr>
          <a:xfrm>
            <a:off x="4851075" y="2963037"/>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Rectangle 18"/>
          <p:cNvSpPr/>
          <p:nvPr/>
        </p:nvSpPr>
        <p:spPr>
          <a:xfrm>
            <a:off x="1662300" y="2963037"/>
            <a:ext cx="276764" cy="2924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p:cNvGraphicFramePr/>
          <p:nvPr>
            <p:extLst>
              <p:ext uri="{D42A27DB-BD31-4B8C-83A1-F6EECF244321}">
                <p14:modId xmlns:p14="http://schemas.microsoft.com/office/powerpoint/2010/main" val="3015918123"/>
              </p:ext>
            </p:extLst>
          </p:nvPr>
        </p:nvGraphicFramePr>
        <p:xfrm>
          <a:off x="152400" y="2331720"/>
          <a:ext cx="8915400" cy="451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10321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Entitlement Programs</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15797908"/>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244291" y="274638"/>
            <a:ext cx="8655419" cy="944562"/>
          </a:xfrm>
        </p:spPr>
        <p:txBody>
          <a:bodyPr>
            <a:normAutofit fontScale="90000"/>
          </a:bodyPr>
          <a:lstStyle/>
          <a:p>
            <a:r>
              <a:rPr lang="en-US" dirty="0" smtClean="0"/>
              <a:t>Almost 2 in 3 Workers Continue to Lack Confidence in Future Social Security Benefits</a:t>
            </a:r>
            <a:endParaRPr lang="en-US" dirty="0"/>
          </a:p>
        </p:txBody>
      </p:sp>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(2015 </a:t>
            </a:r>
            <a:r>
              <a:rPr lang="en-US" dirty="0"/>
              <a:t>Workers </a:t>
            </a:r>
            <a:r>
              <a:rPr lang="en-US" dirty="0" smtClean="0"/>
              <a:t>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76</a:t>
            </a:fld>
            <a:endParaRPr lang="en-US" dirty="0"/>
          </a:p>
        </p:txBody>
      </p:sp>
      <p:sp>
        <p:nvSpPr>
          <p:cNvPr id="9" name="TextBox 1"/>
          <p:cNvSpPr txBox="1"/>
          <p:nvPr/>
        </p:nvSpPr>
        <p:spPr>
          <a:xfrm>
            <a:off x="8197861" y="281241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33%</a:t>
            </a:r>
            <a:endParaRPr lang="en-US" sz="1400" dirty="0"/>
          </a:p>
        </p:txBody>
      </p:sp>
      <p:sp>
        <p:nvSpPr>
          <p:cNvPr id="10" name="TextBox 1"/>
          <p:cNvSpPr txBox="1"/>
          <p:nvPr/>
        </p:nvSpPr>
        <p:spPr>
          <a:xfrm>
            <a:off x="8197860" y="37160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30%</a:t>
            </a:r>
            <a:endParaRPr lang="en-US" sz="1400" dirty="0"/>
          </a:p>
        </p:txBody>
      </p:sp>
      <p:sp>
        <p:nvSpPr>
          <p:cNvPr id="11" name="TextBox 1"/>
          <p:cNvSpPr txBox="1"/>
          <p:nvPr/>
        </p:nvSpPr>
        <p:spPr>
          <a:xfrm>
            <a:off x="8197861" y="44276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12" name="TextBox 1"/>
          <p:cNvSpPr txBox="1"/>
          <p:nvPr/>
        </p:nvSpPr>
        <p:spPr>
          <a:xfrm>
            <a:off x="8197861"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20" name="TextBox 1"/>
          <p:cNvSpPr txBox="1"/>
          <p:nvPr/>
        </p:nvSpPr>
        <p:spPr>
          <a:xfrm>
            <a:off x="6196136" y="2802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39%</a:t>
            </a:r>
            <a:endParaRPr lang="en-US" sz="1400" dirty="0"/>
          </a:p>
        </p:txBody>
      </p:sp>
      <p:sp>
        <p:nvSpPr>
          <p:cNvPr id="21" name="TextBox 1"/>
          <p:cNvSpPr txBox="1"/>
          <p:nvPr/>
        </p:nvSpPr>
        <p:spPr>
          <a:xfrm>
            <a:off x="6196135" y="37064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28%</a:t>
            </a:r>
            <a:endParaRPr lang="en-US" sz="1400" dirty="0"/>
          </a:p>
        </p:txBody>
      </p:sp>
      <p:sp>
        <p:nvSpPr>
          <p:cNvPr id="22" name="TextBox 1"/>
          <p:cNvSpPr txBox="1"/>
          <p:nvPr/>
        </p:nvSpPr>
        <p:spPr>
          <a:xfrm>
            <a:off x="6196136"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26%</a:t>
            </a:r>
            <a:endParaRPr lang="en-US" sz="1400" dirty="0">
              <a:solidFill>
                <a:schemeClr val="bg1"/>
              </a:solidFill>
            </a:endParaRPr>
          </a:p>
        </p:txBody>
      </p:sp>
      <p:sp>
        <p:nvSpPr>
          <p:cNvPr id="23" name="TextBox 1"/>
          <p:cNvSpPr txBox="1"/>
          <p:nvPr/>
        </p:nvSpPr>
        <p:spPr>
          <a:xfrm>
            <a:off x="6196136" y="47948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16" name="TextBox 1"/>
          <p:cNvSpPr txBox="1"/>
          <p:nvPr/>
        </p:nvSpPr>
        <p:spPr>
          <a:xfrm>
            <a:off x="2191760" y="290353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44%</a:t>
            </a:r>
            <a:endParaRPr lang="en-US" sz="1400" dirty="0"/>
          </a:p>
        </p:txBody>
      </p:sp>
      <p:sp>
        <p:nvSpPr>
          <p:cNvPr id="17" name="TextBox 1"/>
          <p:cNvSpPr txBox="1"/>
          <p:nvPr/>
        </p:nvSpPr>
        <p:spPr>
          <a:xfrm>
            <a:off x="2191759" y="388475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8" name="TextBox 1"/>
          <p:cNvSpPr txBox="1"/>
          <p:nvPr/>
        </p:nvSpPr>
        <p:spPr>
          <a:xfrm>
            <a:off x="2191760" y="450832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bg1"/>
                </a:solidFill>
              </a:rPr>
              <a:t>1</a:t>
            </a:r>
            <a:r>
              <a:rPr lang="en-US" sz="1400" dirty="0" smtClean="0">
                <a:solidFill>
                  <a:schemeClr val="bg1"/>
                </a:solidFill>
              </a:rPr>
              <a:t>6%</a:t>
            </a:r>
            <a:endParaRPr lang="en-US" sz="1400" dirty="0">
              <a:solidFill>
                <a:schemeClr val="bg1"/>
              </a:solidFill>
            </a:endParaRPr>
          </a:p>
        </p:txBody>
      </p:sp>
      <p:sp>
        <p:nvSpPr>
          <p:cNvPr id="19" name="TextBox 1"/>
          <p:cNvSpPr txBox="1"/>
          <p:nvPr/>
        </p:nvSpPr>
        <p:spPr>
          <a:xfrm>
            <a:off x="2191760" y="47919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Tree>
    <p:extLst>
      <p:ext uri="{BB962C8B-B14F-4D97-AF65-F5344CB8AC3E}">
        <p14:creationId xmlns:p14="http://schemas.microsoft.com/office/powerpoint/2010/main" val="2005908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56088739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p:txBody>
          <a:bodyPr/>
          <a:lstStyle/>
          <a:p>
            <a:r>
              <a:rPr lang="en-US" dirty="0"/>
              <a:t>How confident are you that the Social Security system will continue to provide benefits of at least equal value to the benefits received by retirees today? </a:t>
            </a:r>
            <a:r>
              <a:rPr lang="en-US" dirty="0" smtClean="0"/>
              <a:t>(2015 </a:t>
            </a:r>
            <a:r>
              <a:rPr lang="en-US" dirty="0"/>
              <a:t>Retirees </a:t>
            </a:r>
            <a:r>
              <a:rPr lang="en-US" dirty="0" smtClean="0"/>
              <a:t>n=1,001)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77</a:t>
            </a:fld>
            <a:endParaRPr lang="en-US" dirty="0"/>
          </a:p>
        </p:txBody>
      </p:sp>
      <p:sp>
        <p:nvSpPr>
          <p:cNvPr id="9" name="TextBox 1"/>
          <p:cNvSpPr txBox="1"/>
          <p:nvPr/>
        </p:nvSpPr>
        <p:spPr>
          <a:xfrm>
            <a:off x="8197861" y="25266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15%</a:t>
            </a:r>
            <a:endParaRPr lang="en-US" sz="1400" dirty="0"/>
          </a:p>
        </p:txBody>
      </p:sp>
      <p:sp>
        <p:nvSpPr>
          <p:cNvPr id="10" name="TextBox 1"/>
          <p:cNvSpPr txBox="1"/>
          <p:nvPr/>
        </p:nvSpPr>
        <p:spPr>
          <a:xfrm>
            <a:off x="8197860" y="30968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1" name="TextBox 1"/>
          <p:cNvSpPr txBox="1"/>
          <p:nvPr/>
        </p:nvSpPr>
        <p:spPr>
          <a:xfrm>
            <a:off x="8197861" y="39894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12" name="TextBox 1"/>
          <p:cNvSpPr txBox="1"/>
          <p:nvPr/>
        </p:nvSpPr>
        <p:spPr>
          <a:xfrm>
            <a:off x="8197861" y="471863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6232142" y="257574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17%</a:t>
            </a:r>
            <a:endParaRPr lang="en-US" sz="1400" dirty="0"/>
          </a:p>
        </p:txBody>
      </p:sp>
      <p:sp>
        <p:nvSpPr>
          <p:cNvPr id="15" name="TextBox 1"/>
          <p:cNvSpPr txBox="1"/>
          <p:nvPr/>
        </p:nvSpPr>
        <p:spPr>
          <a:xfrm>
            <a:off x="6232141" y="311704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16" name="TextBox 1"/>
          <p:cNvSpPr txBox="1"/>
          <p:nvPr/>
        </p:nvSpPr>
        <p:spPr>
          <a:xfrm>
            <a:off x="6232142" y="40166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43%</a:t>
            </a:r>
            <a:endParaRPr lang="en-US" sz="1400" dirty="0">
              <a:solidFill>
                <a:schemeClr val="bg1"/>
              </a:solidFill>
            </a:endParaRPr>
          </a:p>
        </p:txBody>
      </p:sp>
      <p:sp>
        <p:nvSpPr>
          <p:cNvPr id="17" name="TextBox 1"/>
          <p:cNvSpPr txBox="1"/>
          <p:nvPr/>
        </p:nvSpPr>
        <p:spPr>
          <a:xfrm>
            <a:off x="6232142" y="472295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13%</a:t>
            </a:r>
            <a:endParaRPr lang="en-US" sz="1400" dirty="0">
              <a:solidFill>
                <a:schemeClr val="bg1"/>
              </a:solidFill>
            </a:endParaRPr>
          </a:p>
        </p:txBody>
      </p:sp>
      <p:sp>
        <p:nvSpPr>
          <p:cNvPr id="18" name="TextBox 1"/>
          <p:cNvSpPr txBox="1"/>
          <p:nvPr/>
        </p:nvSpPr>
        <p:spPr>
          <a:xfrm>
            <a:off x="3319228" y="25470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 7%</a:t>
            </a:r>
            <a:endParaRPr lang="en-US" sz="1400" dirty="0"/>
          </a:p>
        </p:txBody>
      </p:sp>
      <p:sp>
        <p:nvSpPr>
          <p:cNvPr id="19" name="TextBox 1"/>
          <p:cNvSpPr txBox="1"/>
          <p:nvPr/>
        </p:nvSpPr>
        <p:spPr>
          <a:xfrm>
            <a:off x="3319227" y="291577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0" name="TextBox 1"/>
          <p:cNvSpPr txBox="1"/>
          <p:nvPr/>
        </p:nvSpPr>
        <p:spPr>
          <a:xfrm>
            <a:off x="3319228" y="37291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1" name="TextBox 1"/>
          <p:cNvSpPr txBox="1"/>
          <p:nvPr/>
        </p:nvSpPr>
        <p:spPr>
          <a:xfrm>
            <a:off x="3319228" y="453894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2" name="TextBox 1"/>
          <p:cNvSpPr txBox="1"/>
          <p:nvPr/>
        </p:nvSpPr>
        <p:spPr>
          <a:xfrm>
            <a:off x="1467955" y="27080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3" name="TextBox 1"/>
          <p:cNvSpPr txBox="1"/>
          <p:nvPr/>
        </p:nvSpPr>
        <p:spPr>
          <a:xfrm>
            <a:off x="1467954" y="328382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467955" y="420068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36%</a:t>
            </a:r>
            <a:endParaRPr lang="en-US" sz="1400" dirty="0">
              <a:solidFill>
                <a:schemeClr val="bg1"/>
              </a:solidFill>
            </a:endParaRPr>
          </a:p>
        </p:txBody>
      </p:sp>
      <p:sp>
        <p:nvSpPr>
          <p:cNvPr id="25" name="TextBox 1"/>
          <p:cNvSpPr txBox="1"/>
          <p:nvPr/>
        </p:nvSpPr>
        <p:spPr>
          <a:xfrm>
            <a:off x="1467955" y="4786230"/>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7%</a:t>
            </a:r>
            <a:endParaRPr lang="en-US" sz="1400" dirty="0">
              <a:solidFill>
                <a:schemeClr val="bg1"/>
              </a:solidFill>
            </a:endParaRPr>
          </a:p>
        </p:txBody>
      </p:sp>
      <p:sp>
        <p:nvSpPr>
          <p:cNvPr id="26" name="TextBox 1"/>
          <p:cNvSpPr txBox="1"/>
          <p:nvPr/>
        </p:nvSpPr>
        <p:spPr>
          <a:xfrm>
            <a:off x="1465087" y="242050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11%</a:t>
            </a:r>
            <a:endParaRPr lang="en-US" sz="1400" dirty="0">
              <a:solidFill>
                <a:schemeClr val="bg1"/>
              </a:solidFill>
            </a:endParaRPr>
          </a:p>
        </p:txBody>
      </p:sp>
      <p:sp>
        <p:nvSpPr>
          <p:cNvPr id="4" name="Title 3"/>
          <p:cNvSpPr>
            <a:spLocks noGrp="1"/>
          </p:cNvSpPr>
          <p:nvPr>
            <p:ph type="title"/>
          </p:nvPr>
        </p:nvSpPr>
        <p:spPr>
          <a:xfrm>
            <a:off x="457200" y="284686"/>
            <a:ext cx="8229600" cy="944562"/>
          </a:xfrm>
        </p:spPr>
        <p:txBody>
          <a:bodyPr>
            <a:normAutofit fontScale="90000"/>
          </a:bodyPr>
          <a:lstStyle/>
          <a:p>
            <a:r>
              <a:rPr lang="en-US" dirty="0" smtClean="0"/>
              <a:t>Retiree Confidence in Social Security Stable Overall</a:t>
            </a:r>
            <a:endParaRPr lang="en-US" dirty="0"/>
          </a:p>
        </p:txBody>
      </p:sp>
    </p:spTree>
    <p:extLst>
      <p:ext uri="{BB962C8B-B14F-4D97-AF65-F5344CB8AC3E}">
        <p14:creationId xmlns:p14="http://schemas.microsoft.com/office/powerpoint/2010/main" val="9792827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771416"/>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381000" y="274638"/>
            <a:ext cx="8382000" cy="944562"/>
          </a:xfrm>
        </p:spPr>
        <p:txBody>
          <a:bodyPr>
            <a:normAutofit fontScale="90000"/>
          </a:bodyPr>
          <a:lstStyle/>
          <a:p>
            <a:r>
              <a:rPr lang="en-US" dirty="0" smtClean="0"/>
              <a:t>6 in 10 Workers Lack Confidence in Sustained Medicare Benefit Levels</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(2015 </a:t>
            </a:r>
            <a:r>
              <a:rPr lang="en-US" dirty="0"/>
              <a:t>Workers </a:t>
            </a:r>
            <a:r>
              <a:rPr lang="en-US" dirty="0" smtClean="0"/>
              <a:t>n=1,003)</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78</a:t>
            </a:fld>
            <a:endParaRPr lang="en-US" dirty="0"/>
          </a:p>
        </p:txBody>
      </p:sp>
      <p:sp>
        <p:nvSpPr>
          <p:cNvPr id="9" name="TextBox 1"/>
          <p:cNvSpPr txBox="1"/>
          <p:nvPr/>
        </p:nvSpPr>
        <p:spPr>
          <a:xfrm>
            <a:off x="8186811" y="270764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0" name="TextBox 1"/>
          <p:cNvSpPr txBox="1"/>
          <p:nvPr/>
        </p:nvSpPr>
        <p:spPr>
          <a:xfrm>
            <a:off x="8186810" y="34141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1" name="TextBox 1"/>
          <p:cNvSpPr txBox="1"/>
          <p:nvPr/>
        </p:nvSpPr>
        <p:spPr>
          <a:xfrm>
            <a:off x="8186811" y="439905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35%</a:t>
            </a:r>
            <a:endParaRPr lang="en-US" sz="1400" dirty="0">
              <a:solidFill>
                <a:schemeClr val="bg1"/>
              </a:solidFill>
            </a:endParaRPr>
          </a:p>
        </p:txBody>
      </p:sp>
      <p:sp>
        <p:nvSpPr>
          <p:cNvPr id="12" name="TextBox 1"/>
          <p:cNvSpPr txBox="1"/>
          <p:nvPr/>
        </p:nvSpPr>
        <p:spPr>
          <a:xfrm>
            <a:off x="8186811" y="478530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8%</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6222956" y="265301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5" name="TextBox 1"/>
          <p:cNvSpPr txBox="1"/>
          <p:nvPr/>
        </p:nvSpPr>
        <p:spPr>
          <a:xfrm>
            <a:off x="6222955" y="348166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35%</a:t>
            </a:r>
            <a:endParaRPr lang="en-US" sz="1400" dirty="0"/>
          </a:p>
        </p:txBody>
      </p:sp>
      <p:sp>
        <p:nvSpPr>
          <p:cNvPr id="16" name="TextBox 1"/>
          <p:cNvSpPr txBox="1"/>
          <p:nvPr/>
        </p:nvSpPr>
        <p:spPr>
          <a:xfrm>
            <a:off x="6222956" y="436168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7" name="TextBox 1"/>
          <p:cNvSpPr txBox="1"/>
          <p:nvPr/>
        </p:nvSpPr>
        <p:spPr>
          <a:xfrm>
            <a:off x="6222956" y="47996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18" name="TextBox 1"/>
          <p:cNvSpPr txBox="1"/>
          <p:nvPr/>
        </p:nvSpPr>
        <p:spPr>
          <a:xfrm>
            <a:off x="3680943" y="264152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9" name="TextBox 1"/>
          <p:cNvSpPr txBox="1"/>
          <p:nvPr/>
        </p:nvSpPr>
        <p:spPr>
          <a:xfrm>
            <a:off x="3680942" y="353917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40%</a:t>
            </a:r>
            <a:endParaRPr lang="en-US" sz="1400" dirty="0"/>
          </a:p>
        </p:txBody>
      </p:sp>
      <p:sp>
        <p:nvSpPr>
          <p:cNvPr id="20" name="TextBox 1"/>
          <p:cNvSpPr txBox="1"/>
          <p:nvPr/>
        </p:nvSpPr>
        <p:spPr>
          <a:xfrm>
            <a:off x="3680943" y="44019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1" name="TextBox 1"/>
          <p:cNvSpPr txBox="1"/>
          <p:nvPr/>
        </p:nvSpPr>
        <p:spPr>
          <a:xfrm>
            <a:off x="3680943"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5%</a:t>
            </a:r>
            <a:endParaRPr lang="en-US" sz="1400" dirty="0">
              <a:solidFill>
                <a:schemeClr val="bg1"/>
              </a:solidFill>
            </a:endParaRPr>
          </a:p>
        </p:txBody>
      </p:sp>
      <p:sp>
        <p:nvSpPr>
          <p:cNvPr id="22" name="TextBox 1"/>
          <p:cNvSpPr txBox="1"/>
          <p:nvPr/>
        </p:nvSpPr>
        <p:spPr>
          <a:xfrm>
            <a:off x="1136933" y="282842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3" name="TextBox 1"/>
          <p:cNvSpPr txBox="1"/>
          <p:nvPr/>
        </p:nvSpPr>
        <p:spPr>
          <a:xfrm>
            <a:off x="1136932" y="38468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38%</a:t>
            </a:r>
            <a:endParaRPr lang="en-US" sz="1400" dirty="0"/>
          </a:p>
        </p:txBody>
      </p:sp>
      <p:sp>
        <p:nvSpPr>
          <p:cNvPr id="24" name="TextBox 1"/>
          <p:cNvSpPr txBox="1"/>
          <p:nvPr/>
        </p:nvSpPr>
        <p:spPr>
          <a:xfrm>
            <a:off x="1136933" y="45888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Tree>
    <p:extLst>
      <p:ext uri="{BB962C8B-B14F-4D97-AF65-F5344CB8AC3E}">
        <p14:creationId xmlns:p14="http://schemas.microsoft.com/office/powerpoint/2010/main" val="10601697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873495937"/>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Retirees’ Overall Confidence in Medicare Benefits Is Unchanged</a:t>
            </a:r>
            <a:endParaRPr lang="en-US" dirty="0"/>
          </a:p>
        </p:txBody>
      </p:sp>
      <p:sp>
        <p:nvSpPr>
          <p:cNvPr id="3" name="Content Placeholder 2"/>
          <p:cNvSpPr>
            <a:spLocks noGrp="1"/>
          </p:cNvSpPr>
          <p:nvPr>
            <p:ph idx="1"/>
          </p:nvPr>
        </p:nvSpPr>
        <p:spPr/>
        <p:txBody>
          <a:bodyPr/>
          <a:lstStyle/>
          <a:p>
            <a:r>
              <a:rPr lang="en-US" dirty="0"/>
              <a:t>How confident are you that the Medicare system will continue to provide benefits of at least equal value to the benefits received by retirees today? </a:t>
            </a:r>
            <a:r>
              <a:rPr lang="en-US" dirty="0" smtClean="0"/>
              <a:t>(2015 </a:t>
            </a:r>
            <a:r>
              <a:rPr lang="en-US" dirty="0"/>
              <a:t>Retirees </a:t>
            </a:r>
            <a:r>
              <a:rPr lang="en-US" dirty="0" smtClean="0"/>
              <a:t>n=1,001)</a:t>
            </a:r>
            <a:endParaRPr lang="en-US" dirty="0"/>
          </a:p>
        </p:txBody>
      </p:sp>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79</a:t>
            </a:fld>
            <a:endParaRPr lang="en-US" dirty="0"/>
          </a:p>
        </p:txBody>
      </p:sp>
      <p:sp>
        <p:nvSpPr>
          <p:cNvPr id="9" name="TextBox 1"/>
          <p:cNvSpPr txBox="1"/>
          <p:nvPr/>
        </p:nvSpPr>
        <p:spPr>
          <a:xfrm>
            <a:off x="8197861" y="256476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0" name="TextBox 1"/>
          <p:cNvSpPr txBox="1"/>
          <p:nvPr/>
        </p:nvSpPr>
        <p:spPr>
          <a:xfrm>
            <a:off x="8197860" y="328737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11" name="TextBox 1"/>
          <p:cNvSpPr txBox="1"/>
          <p:nvPr/>
        </p:nvSpPr>
        <p:spPr>
          <a:xfrm>
            <a:off x="8197861" y="41799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44%</a:t>
            </a:r>
            <a:endParaRPr lang="en-US" sz="1400" dirty="0">
              <a:solidFill>
                <a:schemeClr val="bg1"/>
              </a:solidFill>
            </a:endParaRPr>
          </a:p>
        </p:txBody>
      </p:sp>
      <p:sp>
        <p:nvSpPr>
          <p:cNvPr id="12" name="TextBox 1"/>
          <p:cNvSpPr txBox="1"/>
          <p:nvPr/>
        </p:nvSpPr>
        <p:spPr>
          <a:xfrm>
            <a:off x="8197861" y="477578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12%</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a:t>Very</a:t>
            </a:r>
          </a:p>
          <a:p>
            <a:pPr algn="r"/>
            <a:r>
              <a:rPr lang="en-US" sz="1050" i="1" dirty="0"/>
              <a:t>Confident</a:t>
            </a:r>
          </a:p>
        </p:txBody>
      </p:sp>
      <p:sp>
        <p:nvSpPr>
          <p:cNvPr id="14" name="TextBox 1"/>
          <p:cNvSpPr txBox="1"/>
          <p:nvPr/>
        </p:nvSpPr>
        <p:spPr>
          <a:xfrm>
            <a:off x="4415456" y="2529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15" name="TextBox 1"/>
          <p:cNvSpPr txBox="1"/>
          <p:nvPr/>
        </p:nvSpPr>
        <p:spPr>
          <a:xfrm>
            <a:off x="4415455" y="30733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31%</a:t>
            </a:r>
            <a:endParaRPr lang="en-US" sz="1400" dirty="0"/>
          </a:p>
        </p:txBody>
      </p:sp>
      <p:sp>
        <p:nvSpPr>
          <p:cNvPr id="16" name="TextBox 1"/>
          <p:cNvSpPr txBox="1"/>
          <p:nvPr/>
        </p:nvSpPr>
        <p:spPr>
          <a:xfrm>
            <a:off x="4415456" y="39706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7" name="TextBox 1"/>
          <p:cNvSpPr txBox="1"/>
          <p:nvPr/>
        </p:nvSpPr>
        <p:spPr>
          <a:xfrm>
            <a:off x="4415456" y="469331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16%</a:t>
            </a:r>
            <a:endParaRPr lang="en-US" sz="1400" dirty="0">
              <a:solidFill>
                <a:schemeClr val="bg1"/>
              </a:solidFill>
            </a:endParaRPr>
          </a:p>
        </p:txBody>
      </p:sp>
      <p:sp>
        <p:nvSpPr>
          <p:cNvPr id="18" name="TextBox 1"/>
          <p:cNvSpPr txBox="1"/>
          <p:nvPr/>
        </p:nvSpPr>
        <p:spPr>
          <a:xfrm>
            <a:off x="3344495" y="26328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19" name="TextBox 1"/>
          <p:cNvSpPr txBox="1"/>
          <p:nvPr/>
        </p:nvSpPr>
        <p:spPr>
          <a:xfrm>
            <a:off x="3344494" y="30302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20" name="TextBox 1"/>
          <p:cNvSpPr txBox="1"/>
          <p:nvPr/>
        </p:nvSpPr>
        <p:spPr>
          <a:xfrm>
            <a:off x="3344495" y="38843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49%</a:t>
            </a:r>
            <a:endParaRPr lang="en-US" sz="1400" dirty="0">
              <a:solidFill>
                <a:schemeClr val="bg1"/>
              </a:solidFill>
            </a:endParaRPr>
          </a:p>
        </p:txBody>
      </p:sp>
      <p:sp>
        <p:nvSpPr>
          <p:cNvPr id="21" name="TextBox 1"/>
          <p:cNvSpPr txBox="1"/>
          <p:nvPr/>
        </p:nvSpPr>
        <p:spPr>
          <a:xfrm>
            <a:off x="3344495" y="470193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14%</a:t>
            </a:r>
            <a:endParaRPr lang="en-US" sz="1400" dirty="0">
              <a:solidFill>
                <a:schemeClr val="bg1"/>
              </a:solidFill>
            </a:endParaRPr>
          </a:p>
        </p:txBody>
      </p:sp>
      <p:sp>
        <p:nvSpPr>
          <p:cNvPr id="22" name="TextBox 1"/>
          <p:cNvSpPr txBox="1"/>
          <p:nvPr/>
        </p:nvSpPr>
        <p:spPr>
          <a:xfrm>
            <a:off x="1124842" y="27967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20%</a:t>
            </a:r>
            <a:endParaRPr lang="en-US" sz="1400" dirty="0"/>
          </a:p>
        </p:txBody>
      </p:sp>
      <p:sp>
        <p:nvSpPr>
          <p:cNvPr id="23" name="TextBox 1"/>
          <p:cNvSpPr txBox="1"/>
          <p:nvPr/>
        </p:nvSpPr>
        <p:spPr>
          <a:xfrm>
            <a:off x="1124841" y="350467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36%</a:t>
            </a:r>
            <a:endParaRPr lang="en-US" sz="1400" dirty="0"/>
          </a:p>
        </p:txBody>
      </p:sp>
      <p:sp>
        <p:nvSpPr>
          <p:cNvPr id="24" name="TextBox 1"/>
          <p:cNvSpPr txBox="1"/>
          <p:nvPr/>
        </p:nvSpPr>
        <p:spPr>
          <a:xfrm>
            <a:off x="1124842" y="431568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5" name="TextBox 1"/>
          <p:cNvSpPr txBox="1"/>
          <p:nvPr/>
        </p:nvSpPr>
        <p:spPr>
          <a:xfrm>
            <a:off x="1124842" y="47881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6%</a:t>
            </a:r>
            <a:endParaRPr lang="en-US" sz="1400" dirty="0">
              <a:solidFill>
                <a:schemeClr val="bg1"/>
              </a:solidFill>
            </a:endParaRPr>
          </a:p>
        </p:txBody>
      </p:sp>
      <p:sp>
        <p:nvSpPr>
          <p:cNvPr id="26" name="TextBox 1"/>
          <p:cNvSpPr txBox="1"/>
          <p:nvPr/>
        </p:nvSpPr>
        <p:spPr>
          <a:xfrm>
            <a:off x="1124439" y="239974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10%</a:t>
            </a:r>
            <a:endParaRPr lang="en-US" sz="1400" dirty="0">
              <a:solidFill>
                <a:schemeClr val="bg1"/>
              </a:solidFill>
            </a:endParaRPr>
          </a:p>
        </p:txBody>
      </p:sp>
      <p:sp>
        <p:nvSpPr>
          <p:cNvPr id="27" name="TextBox 1"/>
          <p:cNvSpPr txBox="1"/>
          <p:nvPr/>
        </p:nvSpPr>
        <p:spPr>
          <a:xfrm>
            <a:off x="6232748" y="25178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13%</a:t>
            </a:r>
            <a:endParaRPr lang="en-US" sz="1400" dirty="0"/>
          </a:p>
        </p:txBody>
      </p:sp>
      <p:sp>
        <p:nvSpPr>
          <p:cNvPr id="28" name="TextBox 1"/>
          <p:cNvSpPr txBox="1"/>
          <p:nvPr/>
        </p:nvSpPr>
        <p:spPr>
          <a:xfrm>
            <a:off x="6232747" y="30791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26%</a:t>
            </a:r>
            <a:endParaRPr lang="en-US" sz="1400" dirty="0"/>
          </a:p>
        </p:txBody>
      </p:sp>
      <p:sp>
        <p:nvSpPr>
          <p:cNvPr id="29" name="TextBox 1"/>
          <p:cNvSpPr txBox="1"/>
          <p:nvPr/>
        </p:nvSpPr>
        <p:spPr>
          <a:xfrm>
            <a:off x="6232748" y="407129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50%</a:t>
            </a:r>
            <a:endParaRPr lang="en-US" sz="1400" dirty="0">
              <a:solidFill>
                <a:schemeClr val="bg1"/>
              </a:solidFill>
            </a:endParaRPr>
          </a:p>
        </p:txBody>
      </p:sp>
      <p:sp>
        <p:nvSpPr>
          <p:cNvPr id="30" name="TextBox 1"/>
          <p:cNvSpPr txBox="1"/>
          <p:nvPr/>
        </p:nvSpPr>
        <p:spPr>
          <a:xfrm>
            <a:off x="6232748" y="477670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 9%</a:t>
            </a:r>
            <a:endParaRPr lang="en-US" sz="1400" dirty="0">
              <a:solidFill>
                <a:schemeClr val="bg1"/>
              </a:solidFill>
            </a:endParaRPr>
          </a:p>
        </p:txBody>
      </p:sp>
    </p:spTree>
    <p:extLst>
      <p:ext uri="{BB962C8B-B14F-4D97-AF65-F5344CB8AC3E}">
        <p14:creationId xmlns:p14="http://schemas.microsoft.com/office/powerpoint/2010/main" val="62072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527721674"/>
              </p:ext>
            </p:extLst>
          </p:nvPr>
        </p:nvGraphicFramePr>
        <p:xfrm>
          <a:off x="0" y="1949450"/>
          <a:ext cx="91440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381000" y="6253163"/>
            <a:ext cx="7570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1993-2015 </a:t>
            </a:r>
            <a:r>
              <a:rPr lang="en-US" sz="1200" dirty="0">
                <a:solidFill>
                  <a:srgbClr val="025200"/>
                </a:solidFill>
                <a:latin typeface="+mj-lt"/>
              </a:rPr>
              <a:t>Retirement Confidence </a:t>
            </a:r>
            <a:r>
              <a:rPr lang="en-US" sz="1200" dirty="0" smtClean="0">
                <a:solidFill>
                  <a:srgbClr val="025200"/>
                </a:solidFill>
                <a:latin typeface="+mj-lt"/>
              </a:rPr>
              <a:t>Surveys.</a:t>
            </a:r>
            <a:endParaRPr lang="en-US" sz="1200" dirty="0">
              <a:solidFill>
                <a:srgbClr val="025200"/>
              </a:solidFill>
              <a:latin typeface="+mj-lt"/>
            </a:endParaRPr>
          </a:p>
        </p:txBody>
      </p:sp>
      <p:sp>
        <p:nvSpPr>
          <p:cNvPr id="2" name="Title 1"/>
          <p:cNvSpPr>
            <a:spLocks noGrp="1"/>
          </p:cNvSpPr>
          <p:nvPr>
            <p:ph type="title"/>
          </p:nvPr>
        </p:nvSpPr>
        <p:spPr bwMode="white">
          <a:xfrm>
            <a:off x="244291" y="274638"/>
            <a:ext cx="8655419" cy="944562"/>
          </a:xfrm>
        </p:spPr>
        <p:txBody>
          <a:bodyPr>
            <a:normAutofit fontScale="90000"/>
          </a:bodyPr>
          <a:lstStyle/>
          <a:p>
            <a:r>
              <a:rPr lang="en-US" dirty="0" smtClean="0"/>
              <a:t>Retiree Confidence About Having Enough Money For a Comfortable Retirement Also Jumps Upward in 2015</a:t>
            </a:r>
            <a:endParaRPr lang="en-US" dirty="0"/>
          </a:p>
        </p:txBody>
      </p:sp>
      <p:sp>
        <p:nvSpPr>
          <p:cNvPr id="3" name="Content Placeholder 2"/>
          <p:cNvSpPr>
            <a:spLocks noGrp="1"/>
          </p:cNvSpPr>
          <p:nvPr>
            <p:ph idx="1"/>
          </p:nvPr>
        </p:nvSpPr>
        <p:spPr/>
        <p:txBody>
          <a:bodyPr/>
          <a:lstStyle/>
          <a:p>
            <a:r>
              <a:rPr lang="en-US" dirty="0"/>
              <a:t>Overall, how confident are you that you (and your spouse) will have enough money to live comfortably throughout your retirement years? </a:t>
            </a:r>
            <a:r>
              <a:rPr lang="en-US" dirty="0" smtClean="0"/>
              <a:t>(2015 </a:t>
            </a:r>
            <a:r>
              <a:rPr lang="en-US" dirty="0"/>
              <a:t>Retirees </a:t>
            </a:r>
            <a:r>
              <a:rPr lang="en-US" dirty="0" smtClean="0"/>
              <a:t>n=1,001)</a:t>
            </a:r>
            <a:endParaRPr lang="en-US" dirty="0"/>
          </a:p>
        </p:txBody>
      </p:sp>
      <p:sp>
        <p:nvSpPr>
          <p:cNvPr id="6" name="Slide Number Placeholder 5"/>
          <p:cNvSpPr>
            <a:spLocks noGrp="1"/>
          </p:cNvSpPr>
          <p:nvPr>
            <p:ph type="sldNum" sz="quarter" idx="10"/>
          </p:nvPr>
        </p:nvSpPr>
        <p:spPr/>
        <p:txBody>
          <a:bodyPr/>
          <a:lstStyle/>
          <a:p>
            <a:fld id="{EBAD9AF0-FD35-4E4E-B775-C1DCF7755A5B}" type="slidenum">
              <a:rPr lang="en-US" smtClean="0"/>
              <a:t>8</a:t>
            </a:fld>
            <a:endParaRPr lang="en-US" dirty="0"/>
          </a:p>
        </p:txBody>
      </p:sp>
      <p:sp>
        <p:nvSpPr>
          <p:cNvPr id="9" name="TextBox 1"/>
          <p:cNvSpPr txBox="1"/>
          <p:nvPr/>
        </p:nvSpPr>
        <p:spPr>
          <a:xfrm>
            <a:off x="8188808" y="251846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0" name="TextBox 1"/>
          <p:cNvSpPr txBox="1"/>
          <p:nvPr/>
        </p:nvSpPr>
        <p:spPr>
          <a:xfrm>
            <a:off x="8188807" y="3021995"/>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14%</a:t>
            </a:r>
            <a:endParaRPr lang="en-US" sz="1400" dirty="0"/>
          </a:p>
        </p:txBody>
      </p:sp>
      <p:sp>
        <p:nvSpPr>
          <p:cNvPr id="11" name="TextBox 1"/>
          <p:cNvSpPr txBox="1"/>
          <p:nvPr/>
        </p:nvSpPr>
        <p:spPr>
          <a:xfrm>
            <a:off x="8188808" y="381935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33%</a:t>
            </a:r>
            <a:endParaRPr lang="en-US" sz="1400" dirty="0">
              <a:solidFill>
                <a:schemeClr val="bg1"/>
              </a:solidFill>
            </a:endParaRPr>
          </a:p>
        </p:txBody>
      </p:sp>
      <p:sp>
        <p:nvSpPr>
          <p:cNvPr id="12" name="TextBox 1"/>
          <p:cNvSpPr txBox="1"/>
          <p:nvPr/>
        </p:nvSpPr>
        <p:spPr>
          <a:xfrm>
            <a:off x="8188808" y="4653278"/>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37%</a:t>
            </a:r>
            <a:endParaRPr lang="en-US" sz="1400" dirty="0">
              <a:solidFill>
                <a:schemeClr val="bg1"/>
              </a:solidFill>
            </a:endParaRPr>
          </a:p>
        </p:txBody>
      </p:sp>
      <p:sp>
        <p:nvSpPr>
          <p:cNvPr id="13" name="TextBox 1"/>
          <p:cNvSpPr txBox="1"/>
          <p:nvPr/>
        </p:nvSpPr>
        <p:spPr>
          <a:xfrm>
            <a:off x="123824" y="5431022"/>
            <a:ext cx="682598" cy="579253"/>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50" dirty="0" smtClean="0"/>
              <a:t>Yearly</a:t>
            </a:r>
          </a:p>
          <a:p>
            <a:pPr algn="r"/>
            <a:r>
              <a:rPr lang="en-US" sz="1050" dirty="0" smtClean="0"/>
              <a:t>Change in</a:t>
            </a:r>
          </a:p>
          <a:p>
            <a:pPr algn="r"/>
            <a:r>
              <a:rPr lang="en-US" sz="1050" i="1" dirty="0" smtClean="0"/>
              <a:t>Very</a:t>
            </a:r>
          </a:p>
          <a:p>
            <a:pPr algn="r"/>
            <a:r>
              <a:rPr lang="en-US" sz="1050" i="1" dirty="0" smtClean="0"/>
              <a:t>Confident</a:t>
            </a:r>
            <a:endParaRPr lang="en-US" sz="1050" i="1" dirty="0"/>
          </a:p>
        </p:txBody>
      </p:sp>
      <p:sp>
        <p:nvSpPr>
          <p:cNvPr id="20" name="TextBox 1"/>
          <p:cNvSpPr txBox="1"/>
          <p:nvPr/>
        </p:nvSpPr>
        <p:spPr>
          <a:xfrm>
            <a:off x="5482512" y="243703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11%</a:t>
            </a:r>
            <a:endParaRPr lang="en-US" sz="1400" dirty="0"/>
          </a:p>
        </p:txBody>
      </p:sp>
      <p:sp>
        <p:nvSpPr>
          <p:cNvPr id="21" name="TextBox 1"/>
          <p:cNvSpPr txBox="1"/>
          <p:nvPr/>
        </p:nvSpPr>
        <p:spPr>
          <a:xfrm>
            <a:off x="5482511" y="2750066"/>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10%</a:t>
            </a:r>
            <a:endParaRPr lang="en-US" sz="1400" dirty="0"/>
          </a:p>
        </p:txBody>
      </p:sp>
      <p:sp>
        <p:nvSpPr>
          <p:cNvPr id="22" name="TextBox 1"/>
          <p:cNvSpPr txBox="1"/>
          <p:nvPr/>
        </p:nvSpPr>
        <p:spPr>
          <a:xfrm>
            <a:off x="5482512" y="3404547"/>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38%</a:t>
            </a:r>
            <a:endParaRPr lang="en-US" sz="1400" dirty="0">
              <a:solidFill>
                <a:schemeClr val="bg1"/>
              </a:solidFill>
            </a:endParaRPr>
          </a:p>
        </p:txBody>
      </p:sp>
      <p:sp>
        <p:nvSpPr>
          <p:cNvPr id="23" name="TextBox 1"/>
          <p:cNvSpPr txBox="1"/>
          <p:nvPr/>
        </p:nvSpPr>
        <p:spPr>
          <a:xfrm>
            <a:off x="5482512" y="440039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41%</a:t>
            </a:r>
            <a:endParaRPr lang="en-US" sz="1400" dirty="0">
              <a:solidFill>
                <a:schemeClr val="bg1"/>
              </a:solidFill>
            </a:endParaRPr>
          </a:p>
        </p:txBody>
      </p:sp>
      <p:sp>
        <p:nvSpPr>
          <p:cNvPr id="24" name="TextBox 1"/>
          <p:cNvSpPr txBox="1"/>
          <p:nvPr/>
        </p:nvSpPr>
        <p:spPr>
          <a:xfrm>
            <a:off x="2188630" y="2650493"/>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2</a:t>
            </a:r>
            <a:r>
              <a:rPr lang="en-US" sz="1400" dirty="0" smtClean="0"/>
              <a:t>4%</a:t>
            </a:r>
            <a:endParaRPr lang="en-US" sz="1400" dirty="0"/>
          </a:p>
        </p:txBody>
      </p:sp>
      <p:sp>
        <p:nvSpPr>
          <p:cNvPr id="25" name="TextBox 1"/>
          <p:cNvSpPr txBox="1"/>
          <p:nvPr/>
        </p:nvSpPr>
        <p:spPr>
          <a:xfrm>
            <a:off x="2188629" y="325880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24%</a:t>
            </a:r>
            <a:endParaRPr lang="en-US" sz="1400" dirty="0"/>
          </a:p>
        </p:txBody>
      </p:sp>
      <p:sp>
        <p:nvSpPr>
          <p:cNvPr id="26" name="TextBox 1"/>
          <p:cNvSpPr txBox="1"/>
          <p:nvPr/>
        </p:nvSpPr>
        <p:spPr>
          <a:xfrm>
            <a:off x="2188630" y="397043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28%</a:t>
            </a:r>
            <a:endParaRPr lang="en-US" sz="1400" dirty="0">
              <a:solidFill>
                <a:schemeClr val="bg1"/>
              </a:solidFill>
            </a:endParaRPr>
          </a:p>
        </p:txBody>
      </p:sp>
      <p:sp>
        <p:nvSpPr>
          <p:cNvPr id="27" name="TextBox 1"/>
          <p:cNvSpPr txBox="1"/>
          <p:nvPr/>
        </p:nvSpPr>
        <p:spPr>
          <a:xfrm>
            <a:off x="2188630" y="46138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19%</a:t>
            </a:r>
            <a:endParaRPr lang="en-US" sz="1400" dirty="0">
              <a:solidFill>
                <a:schemeClr val="bg1"/>
              </a:solidFill>
            </a:endParaRPr>
          </a:p>
        </p:txBody>
      </p:sp>
      <p:sp>
        <p:nvSpPr>
          <p:cNvPr id="30" name="TextBox 1"/>
          <p:cNvSpPr txBox="1"/>
          <p:nvPr/>
        </p:nvSpPr>
        <p:spPr>
          <a:xfrm>
            <a:off x="6185866" y="2514659"/>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31" name="TextBox 1"/>
          <p:cNvSpPr txBox="1"/>
          <p:nvPr/>
        </p:nvSpPr>
        <p:spPr>
          <a:xfrm>
            <a:off x="6185865" y="2927082"/>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16%</a:t>
            </a:r>
            <a:endParaRPr lang="en-US" sz="1400" dirty="0"/>
          </a:p>
        </p:txBody>
      </p:sp>
      <p:sp>
        <p:nvSpPr>
          <p:cNvPr id="32" name="TextBox 1"/>
          <p:cNvSpPr txBox="1"/>
          <p:nvPr/>
        </p:nvSpPr>
        <p:spPr>
          <a:xfrm>
            <a:off x="6185866" y="3770404"/>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47%</a:t>
            </a:r>
            <a:endParaRPr lang="en-US" sz="1400" dirty="0">
              <a:solidFill>
                <a:schemeClr val="bg1"/>
              </a:solidFill>
            </a:endParaRPr>
          </a:p>
        </p:txBody>
      </p:sp>
      <p:sp>
        <p:nvSpPr>
          <p:cNvPr id="33" name="TextBox 1"/>
          <p:cNvSpPr txBox="1"/>
          <p:nvPr/>
        </p:nvSpPr>
        <p:spPr>
          <a:xfrm>
            <a:off x="6185866" y="4617171"/>
            <a:ext cx="357777" cy="3021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bg1"/>
                </a:solidFill>
              </a:rPr>
              <a:t>20%</a:t>
            </a:r>
            <a:endParaRPr lang="en-US" sz="1400" dirty="0">
              <a:solidFill>
                <a:schemeClr val="bg1"/>
              </a:solidFill>
            </a:endParaRPr>
          </a:p>
        </p:txBody>
      </p:sp>
    </p:spTree>
    <p:extLst>
      <p:ext uri="{BB962C8B-B14F-4D97-AF65-F5344CB8AC3E}">
        <p14:creationId xmlns:p14="http://schemas.microsoft.com/office/powerpoint/2010/main" val="16206768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Income Needs</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Expectations About Needed Income Replacement Roughly Aligns with Retiree Experience</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81</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400"/>
            <a:ext cx="8534400" cy="1428750"/>
          </a:xfrm>
        </p:spPr>
        <p:txBody>
          <a:bodyPr>
            <a:normAutofit/>
          </a:bodyPr>
          <a:lstStyle/>
          <a:p>
            <a:r>
              <a:rPr lang="en-US" dirty="0"/>
              <a:t>Including all the different sources that provide you with income in retirement, about what percentage of your pre-retirement income </a:t>
            </a:r>
            <a:r>
              <a:rPr lang="en-US" dirty="0" smtClean="0"/>
              <a:t> do you think you (and your spouse) will need to live comfortably in retirement (is </a:t>
            </a:r>
            <a:r>
              <a:rPr lang="en-US" dirty="0"/>
              <a:t>your current household </a:t>
            </a:r>
            <a:r>
              <a:rPr lang="en-US" dirty="0" smtClean="0"/>
              <a:t>income)? (2015 Workers planning to retire n=908; Retirees n=988)</a:t>
            </a:r>
            <a:endParaRPr lang="en-US" sz="1600" dirty="0"/>
          </a:p>
        </p:txBody>
      </p:sp>
      <p:graphicFrame>
        <p:nvGraphicFramePr>
          <p:cNvPr id="8" name="Chart 7"/>
          <p:cNvGraphicFramePr/>
          <p:nvPr>
            <p:extLst>
              <p:ext uri="{D42A27DB-BD31-4B8C-83A1-F6EECF244321}">
                <p14:modId xmlns:p14="http://schemas.microsoft.com/office/powerpoint/2010/main" val="2820824455"/>
              </p:ext>
            </p:extLst>
          </p:nvPr>
        </p:nvGraphicFramePr>
        <p:xfrm>
          <a:off x="582515" y="2339440"/>
          <a:ext cx="8029575" cy="3768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79050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15263"/>
            <a:ext cx="8229600" cy="944562"/>
          </a:xfrm>
        </p:spPr>
        <p:txBody>
          <a:bodyPr>
            <a:normAutofit fontScale="90000"/>
          </a:bodyPr>
          <a:lstStyle/>
          <a:p>
            <a:r>
              <a:rPr lang="en-US" dirty="0" smtClean="0"/>
              <a:t>3 in 10 Workers Provide Financial Support, Most to Children</a:t>
            </a:r>
            <a:endParaRPr lang="en-US" dirty="0"/>
          </a:p>
        </p:txBody>
      </p:sp>
      <p:sp>
        <p:nvSpPr>
          <p:cNvPr id="4" name="Content Placeholder 2"/>
          <p:cNvSpPr>
            <a:spLocks noGrp="1"/>
          </p:cNvSpPr>
          <p:nvPr>
            <p:ph idx="1"/>
          </p:nvPr>
        </p:nvSpPr>
        <p:spPr>
          <a:xfrm>
            <a:off x="304800" y="1295400"/>
            <a:ext cx="8534400" cy="842158"/>
          </a:xfrm>
        </p:spPr>
        <p:txBody>
          <a:bodyPr>
            <a:normAutofit/>
          </a:bodyPr>
          <a:lstStyle/>
          <a:p>
            <a:pPr marL="0" indent="0">
              <a:buNone/>
            </a:pPr>
            <a:r>
              <a:rPr lang="en-US" sz="1600" dirty="0"/>
              <a:t>Are you (and your spouse) currently providing financial support to a relative or friend</a:t>
            </a:r>
            <a:r>
              <a:rPr lang="en-US" sz="1600" dirty="0" smtClean="0"/>
              <a:t>?  (2015 </a:t>
            </a:r>
            <a:r>
              <a:rPr lang="en-US" sz="1600" dirty="0"/>
              <a:t>Workers </a:t>
            </a:r>
            <a:r>
              <a:rPr lang="en-US" sz="1600" dirty="0" smtClean="0"/>
              <a:t>n=1,003)/Who </a:t>
            </a:r>
            <a:r>
              <a:rPr lang="en-US" sz="1600" dirty="0"/>
              <a:t>are you providing financial support to</a:t>
            </a:r>
            <a:r>
              <a:rPr lang="en-US" sz="1600" dirty="0" smtClean="0"/>
              <a:t>?  (2015 Workers providing financial support n=292)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134271665"/>
              </p:ext>
            </p:extLst>
          </p:nvPr>
        </p:nvGraphicFramePr>
        <p:xfrm>
          <a:off x="-63126" y="1980303"/>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848595" y="3392384"/>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363901792"/>
              </p:ext>
            </p:extLst>
          </p:nvPr>
        </p:nvGraphicFramePr>
        <p:xfrm>
          <a:off x="3913523" y="2077997"/>
          <a:ext cx="5273971" cy="417516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82</a:t>
            </a:fld>
            <a:endParaRPr lang="en-US" dirty="0"/>
          </a:p>
        </p:txBody>
      </p:sp>
    </p:spTree>
    <p:extLst>
      <p:ext uri="{BB962C8B-B14F-4D97-AF65-F5344CB8AC3E}">
        <p14:creationId xmlns:p14="http://schemas.microsoft.com/office/powerpoint/2010/main" val="32343830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0" y="274638"/>
            <a:ext cx="9144000" cy="944562"/>
          </a:xfrm>
        </p:spPr>
        <p:txBody>
          <a:bodyPr>
            <a:normAutofit fontScale="90000"/>
          </a:bodyPr>
          <a:lstStyle/>
          <a:p>
            <a:r>
              <a:rPr lang="en-US" dirty="0" smtClean="0"/>
              <a:t>Of the 2 in 10 Retirees Providing Financial Support, </a:t>
            </a:r>
            <a:br>
              <a:rPr lang="en-US" dirty="0" smtClean="0"/>
            </a:br>
            <a:r>
              <a:rPr lang="en-US" dirty="0" smtClean="0"/>
              <a:t>Over Half Give Money to Children Over 18</a:t>
            </a:r>
            <a:endParaRPr lang="en-US" dirty="0"/>
          </a:p>
        </p:txBody>
      </p:sp>
      <p:sp>
        <p:nvSpPr>
          <p:cNvPr id="4" name="Content Placeholder 2"/>
          <p:cNvSpPr>
            <a:spLocks noGrp="1"/>
          </p:cNvSpPr>
          <p:nvPr>
            <p:ph idx="1"/>
          </p:nvPr>
        </p:nvSpPr>
        <p:spPr>
          <a:xfrm>
            <a:off x="304800" y="1295400"/>
            <a:ext cx="8534400" cy="842158"/>
          </a:xfrm>
        </p:spPr>
        <p:txBody>
          <a:bodyPr>
            <a:normAutofit/>
          </a:bodyPr>
          <a:lstStyle/>
          <a:p>
            <a:pPr marL="0" indent="0">
              <a:buNone/>
            </a:pPr>
            <a:r>
              <a:rPr lang="en-US" sz="1600" dirty="0"/>
              <a:t>Are you (and your spouse) currently providing financial support to a relative or friend</a:t>
            </a:r>
            <a:r>
              <a:rPr lang="en-US" sz="1600" dirty="0" smtClean="0"/>
              <a:t>?  (2015 Retirees n=1,001)/Who </a:t>
            </a:r>
            <a:r>
              <a:rPr lang="en-US" sz="1600" dirty="0"/>
              <a:t>are you providing financial support to</a:t>
            </a:r>
            <a:r>
              <a:rPr lang="en-US" sz="1600" dirty="0" smtClean="0"/>
              <a:t>?  (2015 Retirees providing financial support n=216)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773538070"/>
              </p:ext>
            </p:extLst>
          </p:nvPr>
        </p:nvGraphicFramePr>
        <p:xfrm>
          <a:off x="-63126" y="1980303"/>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848595" y="3392384"/>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2185098227"/>
              </p:ext>
            </p:extLst>
          </p:nvPr>
        </p:nvGraphicFramePr>
        <p:xfrm>
          <a:off x="3913523" y="2077997"/>
          <a:ext cx="5273971" cy="417516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83</a:t>
            </a:fld>
            <a:endParaRPr lang="en-US" dirty="0"/>
          </a:p>
        </p:txBody>
      </p:sp>
    </p:spTree>
    <p:extLst>
      <p:ext uri="{BB962C8B-B14F-4D97-AF65-F5344CB8AC3E}">
        <p14:creationId xmlns:p14="http://schemas.microsoft.com/office/powerpoint/2010/main" val="25332755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 in 4 Workers Provide Unpaid Care, </a:t>
            </a:r>
            <a:br>
              <a:rPr lang="en-US" dirty="0" smtClean="0"/>
            </a:br>
            <a:r>
              <a:rPr lang="en-US" dirty="0" smtClean="0"/>
              <a:t>Most Often to Parents</a:t>
            </a:r>
            <a:endParaRPr lang="en-US" dirty="0"/>
          </a:p>
        </p:txBody>
      </p:sp>
      <p:sp>
        <p:nvSpPr>
          <p:cNvPr id="4" name="Content Placeholder 2"/>
          <p:cNvSpPr>
            <a:spLocks noGrp="1"/>
          </p:cNvSpPr>
          <p:nvPr>
            <p:ph idx="1"/>
          </p:nvPr>
        </p:nvSpPr>
        <p:spPr>
          <a:xfrm>
            <a:off x="304800" y="1295400"/>
            <a:ext cx="8534400" cy="842158"/>
          </a:xfrm>
        </p:spPr>
        <p:txBody>
          <a:bodyPr>
            <a:normAutofit/>
          </a:bodyPr>
          <a:lstStyle/>
          <a:p>
            <a:pPr marL="0" indent="0">
              <a:buNone/>
            </a:pPr>
            <a:r>
              <a:rPr lang="en-US" sz="1600" dirty="0"/>
              <a:t>Are you currently providing unpaid care to a relative or friend to help them take care of themselves</a:t>
            </a:r>
            <a:r>
              <a:rPr lang="en-US" sz="1600" dirty="0" smtClean="0"/>
              <a:t>? (2015 </a:t>
            </a:r>
            <a:r>
              <a:rPr lang="en-US" sz="1600" dirty="0"/>
              <a:t>Workers </a:t>
            </a:r>
            <a:r>
              <a:rPr lang="en-US" sz="1600" dirty="0" smtClean="0"/>
              <a:t>n=1,003)/Who </a:t>
            </a:r>
            <a:r>
              <a:rPr lang="en-US" sz="1600" dirty="0"/>
              <a:t>are you providing </a:t>
            </a:r>
            <a:r>
              <a:rPr lang="en-US" sz="1600" dirty="0" smtClean="0"/>
              <a:t>unpaid care to?  (2015 Workers providing care n=236)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2267092038"/>
              </p:ext>
            </p:extLst>
          </p:nvPr>
        </p:nvGraphicFramePr>
        <p:xfrm>
          <a:off x="-63126" y="1980303"/>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848595" y="3392384"/>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2203534839"/>
              </p:ext>
            </p:extLst>
          </p:nvPr>
        </p:nvGraphicFramePr>
        <p:xfrm>
          <a:off x="3913523" y="2077997"/>
          <a:ext cx="5273971" cy="417516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84</a:t>
            </a:fld>
            <a:endParaRPr lang="en-US" dirty="0"/>
          </a:p>
        </p:txBody>
      </p:sp>
    </p:spTree>
    <p:extLst>
      <p:ext uri="{BB962C8B-B14F-4D97-AF65-F5344CB8AC3E}">
        <p14:creationId xmlns:p14="http://schemas.microsoft.com/office/powerpoint/2010/main" val="29169641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16% of Retirees Provide Unpaid Care, Mostly to Parents and Adult Children</a:t>
            </a:r>
            <a:endParaRPr lang="en-US" dirty="0"/>
          </a:p>
        </p:txBody>
      </p:sp>
      <p:sp>
        <p:nvSpPr>
          <p:cNvPr id="4" name="Content Placeholder 2"/>
          <p:cNvSpPr>
            <a:spLocks noGrp="1"/>
          </p:cNvSpPr>
          <p:nvPr>
            <p:ph idx="1"/>
          </p:nvPr>
        </p:nvSpPr>
        <p:spPr>
          <a:xfrm>
            <a:off x="304800" y="1295400"/>
            <a:ext cx="8534400" cy="842158"/>
          </a:xfrm>
        </p:spPr>
        <p:txBody>
          <a:bodyPr>
            <a:normAutofit/>
          </a:bodyPr>
          <a:lstStyle/>
          <a:p>
            <a:pPr marL="0" indent="0">
              <a:buNone/>
            </a:pPr>
            <a:r>
              <a:rPr lang="en-US" sz="1600" dirty="0"/>
              <a:t>Are you currently providing unpaid care to a relative or friend to help them take care of themselves</a:t>
            </a:r>
            <a:r>
              <a:rPr lang="en-US" sz="1600" dirty="0" smtClean="0"/>
              <a:t>? (2015 Retirees n=1,003)/Who </a:t>
            </a:r>
            <a:r>
              <a:rPr lang="en-US" sz="1600" dirty="0"/>
              <a:t>are you providing </a:t>
            </a:r>
            <a:r>
              <a:rPr lang="en-US" sz="1600" dirty="0" smtClean="0"/>
              <a:t>unpaid care to?  (2015 Retirees providing care n=160) </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6" name="Chart 5"/>
          <p:cNvGraphicFramePr/>
          <p:nvPr>
            <p:extLst>
              <p:ext uri="{D42A27DB-BD31-4B8C-83A1-F6EECF244321}">
                <p14:modId xmlns:p14="http://schemas.microsoft.com/office/powerpoint/2010/main" val="3193573186"/>
              </p:ext>
            </p:extLst>
          </p:nvPr>
        </p:nvGraphicFramePr>
        <p:xfrm>
          <a:off x="-63126" y="1980303"/>
          <a:ext cx="4755783" cy="373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848595" y="3392384"/>
            <a:ext cx="844062" cy="914400"/>
            <a:chOff x="4572000" y="3581400"/>
            <a:chExt cx="990600" cy="914400"/>
          </a:xfrm>
        </p:grpSpPr>
        <p:sp>
          <p:nvSpPr>
            <p:cNvPr id="8" name="Right Arrow 7"/>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0" name="Chart 9"/>
          <p:cNvGraphicFramePr/>
          <p:nvPr>
            <p:extLst>
              <p:ext uri="{D42A27DB-BD31-4B8C-83A1-F6EECF244321}">
                <p14:modId xmlns:p14="http://schemas.microsoft.com/office/powerpoint/2010/main" val="2187810824"/>
              </p:ext>
            </p:extLst>
          </p:nvPr>
        </p:nvGraphicFramePr>
        <p:xfrm>
          <a:off x="3913523" y="2077997"/>
          <a:ext cx="5273971" cy="417516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85</a:t>
            </a:fld>
            <a:endParaRPr lang="en-US" dirty="0"/>
          </a:p>
        </p:txBody>
      </p:sp>
    </p:spTree>
    <p:extLst>
      <p:ext uri="{BB962C8B-B14F-4D97-AF65-F5344CB8AC3E}">
        <p14:creationId xmlns:p14="http://schemas.microsoft.com/office/powerpoint/2010/main" val="1225745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normAutofit fontScale="90000"/>
          </a:bodyPr>
          <a:lstStyle/>
          <a:p>
            <a:r>
              <a:rPr lang="en-US" dirty="0" smtClean="0"/>
              <a:t>Workers and Retirees Spend Roughly Equal Amounts of Time Providing Unpaid Care</a:t>
            </a:r>
            <a:endParaRPr lang="en-US" dirty="0"/>
          </a:p>
        </p:txBody>
      </p:sp>
      <p:sp>
        <p:nvSpPr>
          <p:cNvPr id="4" name="Content Placeholder 2"/>
          <p:cNvSpPr>
            <a:spLocks noGrp="1"/>
          </p:cNvSpPr>
          <p:nvPr>
            <p:ph idx="1"/>
          </p:nvPr>
        </p:nvSpPr>
        <p:spPr>
          <a:xfrm>
            <a:off x="304800" y="1295400"/>
            <a:ext cx="8534400" cy="842158"/>
          </a:xfrm>
        </p:spPr>
        <p:txBody>
          <a:bodyPr>
            <a:normAutofit/>
          </a:bodyPr>
          <a:lstStyle/>
          <a:p>
            <a:pPr marL="0" indent="0">
              <a:buNone/>
            </a:pPr>
            <a:r>
              <a:rPr lang="en-US" sz="1600" dirty="0"/>
              <a:t>Approximately how many hours per week do you spend providing this unpaid care? </a:t>
            </a:r>
            <a:r>
              <a:rPr lang="en-US" sz="1600" dirty="0" smtClean="0"/>
              <a:t>  (2015Workers providing care n=236; Retirees providing care n=160)</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graphicFrame>
        <p:nvGraphicFramePr>
          <p:cNvPr id="10" name="Chart 9"/>
          <p:cNvGraphicFramePr/>
          <p:nvPr>
            <p:extLst>
              <p:ext uri="{D42A27DB-BD31-4B8C-83A1-F6EECF244321}">
                <p14:modId xmlns:p14="http://schemas.microsoft.com/office/powerpoint/2010/main" val="1024596800"/>
              </p:ext>
            </p:extLst>
          </p:nvPr>
        </p:nvGraphicFramePr>
        <p:xfrm>
          <a:off x="1740338" y="2077997"/>
          <a:ext cx="5273971" cy="417516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BAD9AF0-FD35-4E4E-B775-C1DCF7755A5B}" type="slidenum">
              <a:rPr lang="en-US" smtClean="0"/>
              <a:t>86</a:t>
            </a:fld>
            <a:endParaRPr lang="en-US" dirty="0"/>
          </a:p>
        </p:txBody>
      </p:sp>
    </p:spTree>
    <p:extLst>
      <p:ext uri="{BB962C8B-B14F-4D97-AF65-F5344CB8AC3E}">
        <p14:creationId xmlns:p14="http://schemas.microsoft.com/office/powerpoint/2010/main" val="10542582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Longevity</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in 10 Expect to Live to Age 85, But Only 1 in 3 Expect to Live to 95</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88</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a:t>How likely do you think you will be to live until at least </a:t>
            </a:r>
            <a:r>
              <a:rPr lang="en-US" sz="1600" dirty="0" smtClean="0"/>
              <a:t>age 85/95?  (2015 </a:t>
            </a:r>
            <a:r>
              <a:rPr lang="en-US" sz="1600" dirty="0"/>
              <a:t>Workers </a:t>
            </a:r>
            <a:r>
              <a:rPr lang="en-US" sz="1600" dirty="0" smtClean="0"/>
              <a:t>n=1,003; Retirees n=1,001)</a:t>
            </a:r>
            <a:endParaRPr lang="en-US" sz="1600" dirty="0"/>
          </a:p>
        </p:txBody>
      </p:sp>
      <p:graphicFrame>
        <p:nvGraphicFramePr>
          <p:cNvPr id="8" name="Chart 7"/>
          <p:cNvGraphicFramePr/>
          <p:nvPr>
            <p:extLst>
              <p:ext uri="{D42A27DB-BD31-4B8C-83A1-F6EECF244321}">
                <p14:modId xmlns:p14="http://schemas.microsoft.com/office/powerpoint/2010/main" val="2174101215"/>
              </p:ext>
            </p:extLst>
          </p:nvPr>
        </p:nvGraphicFramePr>
        <p:xfrm>
          <a:off x="566057" y="1769423"/>
          <a:ext cx="7837714" cy="42540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280" y="2648202"/>
            <a:ext cx="827150" cy="369332"/>
          </a:xfrm>
          <a:prstGeom prst="rect">
            <a:avLst/>
          </a:prstGeom>
          <a:noFill/>
        </p:spPr>
        <p:txBody>
          <a:bodyPr wrap="none" rtlCol="0">
            <a:spAutoFit/>
          </a:bodyPr>
          <a:lstStyle/>
          <a:p>
            <a:pPr algn="r"/>
            <a:r>
              <a:rPr lang="en-US" dirty="0" smtClean="0"/>
              <a:t>Age 85</a:t>
            </a:r>
            <a:endParaRPr lang="en-US" dirty="0"/>
          </a:p>
        </p:txBody>
      </p:sp>
      <p:sp>
        <p:nvSpPr>
          <p:cNvPr id="10" name="TextBox 9"/>
          <p:cNvSpPr txBox="1"/>
          <p:nvPr/>
        </p:nvSpPr>
        <p:spPr>
          <a:xfrm>
            <a:off x="910280" y="4819279"/>
            <a:ext cx="827150" cy="369332"/>
          </a:xfrm>
          <a:prstGeom prst="rect">
            <a:avLst/>
          </a:prstGeom>
          <a:noFill/>
        </p:spPr>
        <p:txBody>
          <a:bodyPr wrap="none" rtlCol="0">
            <a:spAutoFit/>
          </a:bodyPr>
          <a:lstStyle/>
          <a:p>
            <a:pPr algn="r"/>
            <a:r>
              <a:rPr lang="en-US" dirty="0" smtClean="0"/>
              <a:t>Age 95</a:t>
            </a:r>
            <a:endParaRPr lang="en-US" dirty="0"/>
          </a:p>
        </p:txBody>
      </p:sp>
    </p:spTree>
    <p:extLst>
      <p:ext uri="{BB962C8B-B14F-4D97-AF65-F5344CB8AC3E}">
        <p14:creationId xmlns:p14="http://schemas.microsoft.com/office/powerpoint/2010/main" val="60393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Workers Are More Interested in Longevity Insurance Than Retirees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89</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398"/>
            <a:ext cx="8534400" cy="1085851"/>
          </a:xfrm>
        </p:spPr>
        <p:txBody>
          <a:bodyPr>
            <a:noAutofit/>
          </a:bodyPr>
          <a:lstStyle/>
          <a:p>
            <a:pPr marL="0" indent="0">
              <a:buNone/>
            </a:pPr>
            <a:r>
              <a:rPr lang="en-US" sz="1600" dirty="0" smtClean="0"/>
              <a:t>(When </a:t>
            </a:r>
            <a:r>
              <a:rPr lang="en-US" sz="1600" dirty="0"/>
              <a:t>you retire,) How interested </a:t>
            </a:r>
            <a:r>
              <a:rPr lang="en-US" sz="1600" dirty="0" smtClean="0"/>
              <a:t>do </a:t>
            </a:r>
            <a:r>
              <a:rPr lang="en-US" sz="1600" dirty="0"/>
              <a:t>you think you will </a:t>
            </a:r>
            <a:r>
              <a:rPr lang="en-US" sz="1600" dirty="0" smtClean="0"/>
              <a:t>be (are you) in </a:t>
            </a:r>
            <a:r>
              <a:rPr lang="en-US" sz="1600" dirty="0"/>
              <a:t>purchasing an insurance product with a portion of your savings that begins providing guaranteed monthly income at some point in the future, such as age 80 or 85? (</a:t>
            </a:r>
            <a:r>
              <a:rPr lang="en-US" sz="1600" dirty="0" smtClean="0"/>
              <a:t>2015 Workers n=1,003; Retirees n=1,001)</a:t>
            </a:r>
            <a:endParaRPr lang="en-US" sz="1600" dirty="0"/>
          </a:p>
        </p:txBody>
      </p:sp>
      <p:graphicFrame>
        <p:nvGraphicFramePr>
          <p:cNvPr id="7" name="Chart 6"/>
          <p:cNvGraphicFramePr/>
          <p:nvPr>
            <p:extLst>
              <p:ext uri="{D42A27DB-BD31-4B8C-83A1-F6EECF244321}">
                <p14:modId xmlns:p14="http://schemas.microsoft.com/office/powerpoint/2010/main" val="962886798"/>
              </p:ext>
            </p:extLst>
          </p:nvPr>
        </p:nvGraphicFramePr>
        <p:xfrm>
          <a:off x="566057" y="2090058"/>
          <a:ext cx="7837714" cy="3933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52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900" dirty="0" smtClean="0"/>
              <a:t>Increase in Worker Retirement Confidence Occurred Exclusively Among Those with Retirement Plan</a:t>
            </a:r>
            <a:endParaRPr lang="en-US" sz="2900" dirty="0"/>
          </a:p>
        </p:txBody>
      </p:sp>
      <p:sp>
        <p:nvSpPr>
          <p:cNvPr id="4" name="Text Box 6"/>
          <p:cNvSpPr txBox="1">
            <a:spLocks noChangeArrowheads="1"/>
          </p:cNvSpPr>
          <p:nvPr/>
        </p:nvSpPr>
        <p:spPr bwMode="auto">
          <a:xfrm>
            <a:off x="381000" y="6253163"/>
            <a:ext cx="72563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Slide Number Placeholder 5"/>
          <p:cNvSpPr>
            <a:spLocks noGrp="1"/>
          </p:cNvSpPr>
          <p:nvPr>
            <p:ph type="sldNum" sz="quarter" idx="10"/>
          </p:nvPr>
        </p:nvSpPr>
        <p:spPr/>
        <p:txBody>
          <a:bodyPr/>
          <a:lstStyle/>
          <a:p>
            <a:fld id="{EBAD9AF0-FD35-4E4E-B775-C1DCF7755A5B}" type="slidenum">
              <a:rPr lang="en-US" smtClean="0"/>
              <a:t>9</a:t>
            </a:fld>
            <a:endParaRPr lang="en-US" dirty="0"/>
          </a:p>
        </p:txBody>
      </p:sp>
      <p:graphicFrame>
        <p:nvGraphicFramePr>
          <p:cNvPr id="7" name="Chart 6"/>
          <p:cNvGraphicFramePr/>
          <p:nvPr>
            <p:extLst>
              <p:ext uri="{D42A27DB-BD31-4B8C-83A1-F6EECF244321}">
                <p14:modId xmlns:p14="http://schemas.microsoft.com/office/powerpoint/2010/main" val="3916838949"/>
              </p:ext>
            </p:extLst>
          </p:nvPr>
        </p:nvGraphicFramePr>
        <p:xfrm>
          <a:off x="152400" y="1840675"/>
          <a:ext cx="8839200" cy="414084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a:spLocks noGrp="1"/>
          </p:cNvSpPr>
          <p:nvPr>
            <p:ph idx="1"/>
          </p:nvPr>
        </p:nvSpPr>
        <p:spPr>
          <a:xfrm>
            <a:off x="304800" y="1295400"/>
            <a:ext cx="8534400" cy="685800"/>
          </a:xfrm>
        </p:spPr>
        <p:txBody>
          <a:bodyPr>
            <a:normAutofit/>
          </a:bodyPr>
          <a:lstStyle/>
          <a:p>
            <a:r>
              <a:rPr lang="en-US" sz="1400" dirty="0" smtClean="0"/>
              <a:t>Overall, how confident are you that you (and your spouse) will have enough money to live comfortably throughout your retirement years?</a:t>
            </a:r>
            <a:endParaRPr lang="en-US" sz="1400" dirty="0"/>
          </a:p>
        </p:txBody>
      </p:sp>
      <p:sp>
        <p:nvSpPr>
          <p:cNvPr id="12" name="Content Placeholder 2"/>
          <p:cNvSpPr txBox="1">
            <a:spLocks/>
          </p:cNvSpPr>
          <p:nvPr/>
        </p:nvSpPr>
        <p:spPr>
          <a:xfrm>
            <a:off x="381000" y="6033017"/>
            <a:ext cx="8534400" cy="2915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smtClean="0"/>
              <a:t>*</a:t>
            </a:r>
            <a:r>
              <a:rPr lang="en-US" sz="1050" i="1" dirty="0" smtClean="0"/>
              <a:t>Have Retirement Plan </a:t>
            </a:r>
            <a:r>
              <a:rPr lang="en-US" sz="1050" dirty="0" smtClean="0"/>
              <a:t>defined as respondent or spouse having at least one of the following: IRA, DC plan, or DB plan </a:t>
            </a:r>
            <a:endParaRPr lang="en-US" sz="1050" dirty="0"/>
          </a:p>
        </p:txBody>
      </p:sp>
      <p:grpSp>
        <p:nvGrpSpPr>
          <p:cNvPr id="5" name="Group 4"/>
          <p:cNvGrpSpPr/>
          <p:nvPr/>
        </p:nvGrpSpPr>
        <p:grpSpPr>
          <a:xfrm>
            <a:off x="893005" y="5310624"/>
            <a:ext cx="2836153" cy="307777"/>
            <a:chOff x="893005" y="5310624"/>
            <a:chExt cx="2836153" cy="307777"/>
          </a:xfrm>
        </p:grpSpPr>
        <p:sp>
          <p:nvSpPr>
            <p:cNvPr id="3" name="TextBox 2"/>
            <p:cNvSpPr txBox="1"/>
            <p:nvPr/>
          </p:nvSpPr>
          <p:spPr>
            <a:xfrm>
              <a:off x="893005" y="5310624"/>
              <a:ext cx="550151" cy="307777"/>
            </a:xfrm>
            <a:prstGeom prst="rect">
              <a:avLst/>
            </a:prstGeom>
            <a:noFill/>
          </p:spPr>
          <p:txBody>
            <a:bodyPr wrap="none" rtlCol="0">
              <a:spAutoFit/>
            </a:bodyPr>
            <a:lstStyle/>
            <a:p>
              <a:r>
                <a:rPr lang="en-US" sz="1400" dirty="0" smtClean="0"/>
                <a:t>2013</a:t>
              </a:r>
              <a:endParaRPr lang="en-US" sz="1400" dirty="0"/>
            </a:p>
          </p:txBody>
        </p:sp>
        <p:sp>
          <p:nvSpPr>
            <p:cNvPr id="11" name="TextBox 10"/>
            <p:cNvSpPr txBox="1"/>
            <p:nvPr/>
          </p:nvSpPr>
          <p:spPr>
            <a:xfrm>
              <a:off x="2036006" y="5310624"/>
              <a:ext cx="550151" cy="307777"/>
            </a:xfrm>
            <a:prstGeom prst="rect">
              <a:avLst/>
            </a:prstGeom>
            <a:noFill/>
          </p:spPr>
          <p:txBody>
            <a:bodyPr wrap="none" rtlCol="0">
              <a:spAutoFit/>
            </a:bodyPr>
            <a:lstStyle/>
            <a:p>
              <a:r>
                <a:rPr lang="en-US" sz="1400" dirty="0" smtClean="0"/>
                <a:t>2014</a:t>
              </a:r>
              <a:endParaRPr lang="en-US" sz="1400" dirty="0"/>
            </a:p>
          </p:txBody>
        </p:sp>
        <p:sp>
          <p:nvSpPr>
            <p:cNvPr id="13" name="TextBox 12"/>
            <p:cNvSpPr txBox="1"/>
            <p:nvPr/>
          </p:nvSpPr>
          <p:spPr>
            <a:xfrm>
              <a:off x="3179007" y="5310624"/>
              <a:ext cx="550151" cy="307777"/>
            </a:xfrm>
            <a:prstGeom prst="rect">
              <a:avLst/>
            </a:prstGeom>
            <a:noFill/>
          </p:spPr>
          <p:txBody>
            <a:bodyPr wrap="none" rtlCol="0">
              <a:spAutoFit/>
            </a:bodyPr>
            <a:lstStyle/>
            <a:p>
              <a:r>
                <a:rPr lang="en-US" sz="1400" dirty="0" smtClean="0"/>
                <a:t>2015</a:t>
              </a:r>
              <a:endParaRPr lang="en-US" sz="1400" dirty="0"/>
            </a:p>
          </p:txBody>
        </p:sp>
      </p:grpSp>
      <p:grpSp>
        <p:nvGrpSpPr>
          <p:cNvPr id="14" name="Group 13"/>
          <p:cNvGrpSpPr/>
          <p:nvPr/>
        </p:nvGrpSpPr>
        <p:grpSpPr>
          <a:xfrm>
            <a:off x="5450717" y="5310624"/>
            <a:ext cx="2836153" cy="307777"/>
            <a:chOff x="893005" y="5310624"/>
            <a:chExt cx="2836153" cy="307777"/>
          </a:xfrm>
        </p:grpSpPr>
        <p:sp>
          <p:nvSpPr>
            <p:cNvPr id="15" name="TextBox 14"/>
            <p:cNvSpPr txBox="1"/>
            <p:nvPr/>
          </p:nvSpPr>
          <p:spPr>
            <a:xfrm>
              <a:off x="893005" y="5310624"/>
              <a:ext cx="550151" cy="307777"/>
            </a:xfrm>
            <a:prstGeom prst="rect">
              <a:avLst/>
            </a:prstGeom>
            <a:noFill/>
          </p:spPr>
          <p:txBody>
            <a:bodyPr wrap="none" rtlCol="0">
              <a:spAutoFit/>
            </a:bodyPr>
            <a:lstStyle/>
            <a:p>
              <a:r>
                <a:rPr lang="en-US" sz="1400" dirty="0" smtClean="0"/>
                <a:t>2013</a:t>
              </a:r>
              <a:endParaRPr lang="en-US" sz="1400" dirty="0"/>
            </a:p>
          </p:txBody>
        </p:sp>
        <p:sp>
          <p:nvSpPr>
            <p:cNvPr id="16" name="TextBox 15"/>
            <p:cNvSpPr txBox="1"/>
            <p:nvPr/>
          </p:nvSpPr>
          <p:spPr>
            <a:xfrm>
              <a:off x="2036006" y="5310624"/>
              <a:ext cx="550151" cy="307777"/>
            </a:xfrm>
            <a:prstGeom prst="rect">
              <a:avLst/>
            </a:prstGeom>
            <a:noFill/>
          </p:spPr>
          <p:txBody>
            <a:bodyPr wrap="none" rtlCol="0">
              <a:spAutoFit/>
            </a:bodyPr>
            <a:lstStyle/>
            <a:p>
              <a:r>
                <a:rPr lang="en-US" sz="1400" dirty="0" smtClean="0"/>
                <a:t>2014</a:t>
              </a:r>
              <a:endParaRPr lang="en-US" sz="1400" dirty="0"/>
            </a:p>
          </p:txBody>
        </p:sp>
        <p:sp>
          <p:nvSpPr>
            <p:cNvPr id="17" name="TextBox 16"/>
            <p:cNvSpPr txBox="1"/>
            <p:nvPr/>
          </p:nvSpPr>
          <p:spPr>
            <a:xfrm>
              <a:off x="3179007" y="5310624"/>
              <a:ext cx="550151" cy="307777"/>
            </a:xfrm>
            <a:prstGeom prst="rect">
              <a:avLst/>
            </a:prstGeom>
            <a:noFill/>
          </p:spPr>
          <p:txBody>
            <a:bodyPr wrap="none" rtlCol="0">
              <a:spAutoFit/>
            </a:bodyPr>
            <a:lstStyle/>
            <a:p>
              <a:r>
                <a:rPr lang="en-US" sz="1400" dirty="0" smtClean="0"/>
                <a:t>2015</a:t>
              </a:r>
              <a:endParaRPr lang="en-US" sz="1400" dirty="0"/>
            </a:p>
          </p:txBody>
        </p:sp>
      </p:grpSp>
      <p:grpSp>
        <p:nvGrpSpPr>
          <p:cNvPr id="20" name="Group 19"/>
          <p:cNvGrpSpPr/>
          <p:nvPr/>
        </p:nvGrpSpPr>
        <p:grpSpPr>
          <a:xfrm>
            <a:off x="828675" y="5634038"/>
            <a:ext cx="2967038" cy="338554"/>
            <a:chOff x="828675" y="5634038"/>
            <a:chExt cx="2967038" cy="338554"/>
          </a:xfrm>
        </p:grpSpPr>
        <p:sp>
          <p:nvSpPr>
            <p:cNvPr id="8" name="TextBox 7"/>
            <p:cNvSpPr txBox="1"/>
            <p:nvPr/>
          </p:nvSpPr>
          <p:spPr>
            <a:xfrm>
              <a:off x="1266203" y="5634038"/>
              <a:ext cx="2091983" cy="338554"/>
            </a:xfrm>
            <a:prstGeom prst="rect">
              <a:avLst/>
            </a:prstGeom>
            <a:noFill/>
          </p:spPr>
          <p:txBody>
            <a:bodyPr wrap="none" rtlCol="0">
              <a:spAutoFit/>
            </a:bodyPr>
            <a:lstStyle/>
            <a:p>
              <a:pPr algn="ctr"/>
              <a:r>
                <a:rPr lang="en-US" sz="1600" dirty="0" smtClean="0"/>
                <a:t>Have Retirement Plan*</a:t>
              </a:r>
              <a:endParaRPr lang="en-US" sz="1600" dirty="0"/>
            </a:p>
          </p:txBody>
        </p:sp>
        <p:cxnSp>
          <p:nvCxnSpPr>
            <p:cNvPr id="19" name="Straight Connector 18"/>
            <p:cNvCxnSpPr/>
            <p:nvPr/>
          </p:nvCxnSpPr>
          <p:spPr>
            <a:xfrm>
              <a:off x="828675" y="5657885"/>
              <a:ext cx="296703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400675" y="5634038"/>
            <a:ext cx="2967038" cy="338554"/>
            <a:chOff x="828675" y="5634038"/>
            <a:chExt cx="2967038" cy="338554"/>
          </a:xfrm>
        </p:grpSpPr>
        <p:sp>
          <p:nvSpPr>
            <p:cNvPr id="22" name="TextBox 21"/>
            <p:cNvSpPr txBox="1"/>
            <p:nvPr/>
          </p:nvSpPr>
          <p:spPr>
            <a:xfrm>
              <a:off x="1404574" y="5634038"/>
              <a:ext cx="1815241" cy="338554"/>
            </a:xfrm>
            <a:prstGeom prst="rect">
              <a:avLst/>
            </a:prstGeom>
            <a:noFill/>
          </p:spPr>
          <p:txBody>
            <a:bodyPr wrap="none" rtlCol="0">
              <a:spAutoFit/>
            </a:bodyPr>
            <a:lstStyle/>
            <a:p>
              <a:pPr algn="ctr"/>
              <a:r>
                <a:rPr lang="en-US" sz="1600" dirty="0" smtClean="0"/>
                <a:t>No Retirement Plan</a:t>
              </a:r>
              <a:endParaRPr lang="en-US" sz="1600" dirty="0"/>
            </a:p>
          </p:txBody>
        </p:sp>
        <p:cxnSp>
          <p:nvCxnSpPr>
            <p:cNvPr id="23" name="Straight Connector 22"/>
            <p:cNvCxnSpPr/>
            <p:nvPr/>
          </p:nvCxnSpPr>
          <p:spPr>
            <a:xfrm>
              <a:off x="828675" y="5657885"/>
              <a:ext cx="296703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27854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781263"/>
            <a:ext cx="8509661" cy="1362075"/>
          </a:xfrm>
        </p:spPr>
        <p:txBody>
          <a:bodyPr/>
          <a:lstStyle/>
          <a:p>
            <a:r>
              <a:rPr lang="en-US" dirty="0" smtClean="0"/>
              <a:t>Expectations about retirement – Managing Finances</a:t>
            </a:r>
            <a:endParaRPr lang="en-US" dirty="0"/>
          </a:p>
        </p:txBody>
      </p:sp>
    </p:spTree>
    <p:extLst>
      <p:ext uri="{BB962C8B-B14F-4D97-AF65-F5344CB8AC3E}">
        <p14:creationId xmlns:p14="http://schemas.microsoft.com/office/powerpoint/2010/main" val="28573578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903957035"/>
              </p:ext>
            </p:extLst>
          </p:nvPr>
        </p:nvGraphicFramePr>
        <p:xfrm>
          <a:off x="381001" y="2030680"/>
          <a:ext cx="8074230" cy="40494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xfrm>
            <a:off x="457200" y="274638"/>
            <a:ext cx="8229600" cy="944562"/>
          </a:xfrm>
        </p:spPr>
        <p:txBody>
          <a:bodyPr>
            <a:normAutofit fontScale="90000"/>
          </a:bodyPr>
          <a:lstStyle/>
          <a:p>
            <a:r>
              <a:rPr lang="en-US" dirty="0" smtClean="0"/>
              <a:t>2 in 5 Retirees Were Concerned About Stock Market Fluctuations</a:t>
            </a:r>
            <a:endParaRPr lang="en-US" dirty="0"/>
          </a:p>
        </p:txBody>
      </p:sp>
      <p:sp>
        <p:nvSpPr>
          <p:cNvPr id="4" name="Content Placeholder 2"/>
          <p:cNvSpPr>
            <a:spLocks noGrp="1"/>
          </p:cNvSpPr>
          <p:nvPr>
            <p:ph idx="1"/>
          </p:nvPr>
        </p:nvSpPr>
        <p:spPr>
          <a:xfrm>
            <a:off x="295275" y="1314449"/>
            <a:ext cx="8534400" cy="1611631"/>
          </a:xfrm>
        </p:spPr>
        <p:txBody>
          <a:bodyPr vert="horz" lIns="91440" tIns="45720" rIns="91440" bIns="45720" rtlCol="0">
            <a:normAutofit/>
          </a:bodyPr>
          <a:lstStyle/>
          <a:p>
            <a:pPr marL="0" indent="0">
              <a:buNone/>
            </a:pPr>
            <a:r>
              <a:rPr lang="en-US" sz="1600" dirty="0"/>
              <a:t>Were you concerned that stock market fluctuations might reduce the total value of your savings and investments just before you retired</a:t>
            </a:r>
            <a:r>
              <a:rPr lang="en-US" sz="1600" dirty="0" smtClean="0"/>
              <a:t>?  (2015 Retirees with savings $50,000+  n=468)</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91</a:t>
            </a:fld>
            <a:endParaRPr lang="en-US" dirty="0"/>
          </a:p>
        </p:txBody>
      </p:sp>
    </p:spTree>
    <p:extLst>
      <p:ext uri="{BB962C8B-B14F-4D97-AF65-F5344CB8AC3E}">
        <p14:creationId xmlns:p14="http://schemas.microsoft.com/office/powerpoint/2010/main" val="6373703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27" y="274638"/>
            <a:ext cx="8930244" cy="944562"/>
          </a:xfrm>
        </p:spPr>
        <p:txBody>
          <a:bodyPr>
            <a:normAutofit fontScale="90000"/>
          </a:bodyPr>
          <a:lstStyle/>
          <a:p>
            <a:r>
              <a:rPr lang="en-US" dirty="0" smtClean="0"/>
              <a:t>2 in 5 Retirees With Savings Made Adjustments to How the Money Was Invested Prior to Retirement</a:t>
            </a:r>
            <a:endParaRPr lang="en-US" dirty="0"/>
          </a:p>
        </p:txBody>
      </p:sp>
      <p:sp>
        <p:nvSpPr>
          <p:cNvPr id="4" name="Content Placeholder 2"/>
          <p:cNvSpPr>
            <a:spLocks noGrp="1"/>
          </p:cNvSpPr>
          <p:nvPr>
            <p:ph idx="1"/>
          </p:nvPr>
        </p:nvSpPr>
        <p:spPr>
          <a:xfrm>
            <a:off x="295275" y="1314449"/>
            <a:ext cx="8534400" cy="1611631"/>
          </a:xfrm>
        </p:spPr>
        <p:txBody>
          <a:bodyPr vert="horz" lIns="91440" tIns="45720" rIns="91440" bIns="45720" rtlCol="0">
            <a:normAutofit/>
          </a:bodyPr>
          <a:lstStyle/>
          <a:p>
            <a:pPr marL="0" indent="0">
              <a:buNone/>
            </a:pPr>
            <a:r>
              <a:rPr lang="en-US" sz="1600" dirty="0"/>
              <a:t>In the last three years before you retired, did you make any adjustments to the way your money was invested</a:t>
            </a:r>
            <a:r>
              <a:rPr lang="en-US" sz="1600" dirty="0" smtClean="0"/>
              <a:t>?  (2015 Retirees with savings $50,000+  n=468)/ What did you do?  (2015 Retirees who made adjustments n=200)</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92</a:t>
            </a:fld>
            <a:endParaRPr lang="en-US" dirty="0"/>
          </a:p>
        </p:txBody>
      </p:sp>
      <p:graphicFrame>
        <p:nvGraphicFramePr>
          <p:cNvPr id="7" name="Chart 6"/>
          <p:cNvGraphicFramePr/>
          <p:nvPr>
            <p:extLst>
              <p:ext uri="{D42A27DB-BD31-4B8C-83A1-F6EECF244321}">
                <p14:modId xmlns:p14="http://schemas.microsoft.com/office/powerpoint/2010/main" val="3393349422"/>
              </p:ext>
            </p:extLst>
          </p:nvPr>
        </p:nvGraphicFramePr>
        <p:xfrm>
          <a:off x="-152399" y="2208810"/>
          <a:ext cx="4103512" cy="358715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3338945" y="3537466"/>
            <a:ext cx="844062" cy="914400"/>
            <a:chOff x="4572000" y="3581400"/>
            <a:chExt cx="990600" cy="914400"/>
          </a:xfrm>
        </p:grpSpPr>
        <p:sp>
          <p:nvSpPr>
            <p:cNvPr id="9" name="Right Arrow 8"/>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1" name="Chart 10"/>
          <p:cNvGraphicFramePr/>
          <p:nvPr>
            <p:extLst>
              <p:ext uri="{D42A27DB-BD31-4B8C-83A1-F6EECF244321}">
                <p14:modId xmlns:p14="http://schemas.microsoft.com/office/powerpoint/2010/main" val="1961219650"/>
              </p:ext>
            </p:extLst>
          </p:nvPr>
        </p:nvGraphicFramePr>
        <p:xfrm>
          <a:off x="3728512" y="1864241"/>
          <a:ext cx="6268193" cy="4388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71079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Retirees Split on How Expenses in Retirement Match with Expectations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93</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Compared with what you expected when you first retired, would you say your </a:t>
            </a:r>
            <a:r>
              <a:rPr lang="en-US" sz="1600" i="1" dirty="0"/>
              <a:t>expenses</a:t>
            </a:r>
            <a:r>
              <a:rPr lang="en-US" sz="1600" dirty="0"/>
              <a:t> in retirement </a:t>
            </a:r>
            <a:r>
              <a:rPr lang="en-US" sz="1600" dirty="0" smtClean="0"/>
              <a:t>are than </a:t>
            </a:r>
            <a:r>
              <a:rPr lang="en-US" sz="1600" dirty="0"/>
              <a:t>you expected them to be at this point in time</a:t>
            </a:r>
            <a:r>
              <a:rPr lang="en-US" sz="1600" dirty="0" smtClean="0"/>
              <a:t>?  (2015 Retirees n=988)</a:t>
            </a:r>
            <a:endParaRPr lang="en-US" sz="1600" dirty="0"/>
          </a:p>
        </p:txBody>
      </p:sp>
      <p:graphicFrame>
        <p:nvGraphicFramePr>
          <p:cNvPr id="7" name="Chart 6"/>
          <p:cNvGraphicFramePr/>
          <p:nvPr>
            <p:extLst>
              <p:ext uri="{D42A27DB-BD31-4B8C-83A1-F6EECF244321}">
                <p14:modId xmlns:p14="http://schemas.microsoft.com/office/powerpoint/2010/main" val="447128457"/>
              </p:ext>
            </p:extLst>
          </p:nvPr>
        </p:nvGraphicFramePr>
        <p:xfrm>
          <a:off x="383945" y="2286000"/>
          <a:ext cx="8029575"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83515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fontScale="90000"/>
          </a:bodyPr>
          <a:lstStyle/>
          <a:p>
            <a:r>
              <a:rPr lang="en-US" dirty="0" smtClean="0"/>
              <a:t>More Than 1 in 3 Retirees Paid For Medical Expenses With Retiree Health Insurance From a Previous Employer</a:t>
            </a:r>
            <a:endParaRPr lang="en-US" dirty="0"/>
          </a:p>
        </p:txBody>
      </p:sp>
      <p:sp>
        <p:nvSpPr>
          <p:cNvPr id="3" name="Slide Number Placeholder 2"/>
          <p:cNvSpPr>
            <a:spLocks noGrp="1"/>
          </p:cNvSpPr>
          <p:nvPr>
            <p:ph type="sldNum" sz="quarter" idx="10"/>
          </p:nvPr>
        </p:nvSpPr>
        <p:spPr/>
        <p:txBody>
          <a:bodyPr/>
          <a:lstStyle/>
          <a:p>
            <a:fld id="{EBAD9AF0-FD35-4E4E-B775-C1DCF7755A5B}" type="slidenum">
              <a:rPr lang="en-US" smtClean="0"/>
              <a:t>94</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304800" y="1295400"/>
            <a:ext cx="8534400" cy="1428750"/>
          </a:xfrm>
        </p:spPr>
        <p:txBody>
          <a:bodyPr>
            <a:normAutofit/>
          </a:bodyPr>
          <a:lstStyle/>
          <a:p>
            <a:r>
              <a:rPr lang="en-US" dirty="0" smtClean="0"/>
              <a:t>How </a:t>
            </a:r>
            <a:r>
              <a:rPr lang="en-US" dirty="0"/>
              <a:t>did you pay for your medical expenses in retirement before you became eligible for Medicare? (</a:t>
            </a:r>
            <a:r>
              <a:rPr lang="en-US" dirty="0" smtClean="0"/>
              <a:t>2015 Retirees retired before age 65 n=656)</a:t>
            </a:r>
            <a:endParaRPr lang="en-US" sz="1600" dirty="0"/>
          </a:p>
        </p:txBody>
      </p:sp>
      <p:graphicFrame>
        <p:nvGraphicFramePr>
          <p:cNvPr id="7" name="Chart 6"/>
          <p:cNvGraphicFramePr/>
          <p:nvPr>
            <p:extLst>
              <p:ext uri="{D42A27DB-BD31-4B8C-83A1-F6EECF244321}">
                <p14:modId xmlns:p14="http://schemas.microsoft.com/office/powerpoint/2010/main" val="4186683891"/>
              </p:ext>
            </p:extLst>
          </p:nvPr>
        </p:nvGraphicFramePr>
        <p:xfrm>
          <a:off x="-213756" y="2057216"/>
          <a:ext cx="9357756" cy="4195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581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Past Year, 1 in 4 Retirees Each Withdrew Money for Day-to-Day Expenses and Major Expenses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95</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In the past year, did you withdraw any money from your savings and investments to pay for </a:t>
            </a:r>
            <a:r>
              <a:rPr lang="en-US" sz="1600" dirty="0" smtClean="0"/>
              <a:t>the following?  (2015 Retirees n=988, percent yes)</a:t>
            </a:r>
            <a:endParaRPr lang="en-US" sz="1600" dirty="0"/>
          </a:p>
        </p:txBody>
      </p:sp>
      <p:graphicFrame>
        <p:nvGraphicFramePr>
          <p:cNvPr id="7" name="Chart 6"/>
          <p:cNvGraphicFramePr/>
          <p:nvPr>
            <p:extLst>
              <p:ext uri="{D42A27DB-BD31-4B8C-83A1-F6EECF244321}">
                <p14:modId xmlns:p14="http://schemas.microsoft.com/office/powerpoint/2010/main" val="3504949387"/>
              </p:ext>
            </p:extLst>
          </p:nvPr>
        </p:nvGraphicFramePr>
        <p:xfrm>
          <a:off x="570640" y="1888177"/>
          <a:ext cx="8029575" cy="4338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637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than 1 in 3 Retirees Report Savings Are Lower than Anticipated at this Point in Retirement</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96</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314449"/>
            <a:ext cx="8534400" cy="870611"/>
          </a:xfrm>
        </p:spPr>
        <p:txBody>
          <a:bodyPr vert="horz" lIns="91440" tIns="45720" rIns="91440" bIns="45720" rtlCol="0">
            <a:normAutofit/>
          </a:bodyPr>
          <a:lstStyle/>
          <a:p>
            <a:pPr marL="0" indent="0">
              <a:buNone/>
            </a:pPr>
            <a:r>
              <a:rPr lang="en-US" sz="1600" dirty="0"/>
              <a:t>Compared with what you expected when you first retired, would you say your current level of savings and investments are </a:t>
            </a:r>
            <a:r>
              <a:rPr lang="en-US" sz="1600" dirty="0" smtClean="0"/>
              <a:t>than </a:t>
            </a:r>
            <a:r>
              <a:rPr lang="en-US" sz="1600" dirty="0"/>
              <a:t>you expected them to be at this point in time</a:t>
            </a:r>
            <a:r>
              <a:rPr lang="en-US" sz="1600" dirty="0" smtClean="0"/>
              <a:t>?  (2015 Retirees n=988)</a:t>
            </a:r>
            <a:endParaRPr lang="en-US" sz="1600" dirty="0"/>
          </a:p>
        </p:txBody>
      </p:sp>
      <p:graphicFrame>
        <p:nvGraphicFramePr>
          <p:cNvPr id="7" name="Chart 6"/>
          <p:cNvGraphicFramePr/>
          <p:nvPr>
            <p:extLst>
              <p:ext uri="{D42A27DB-BD31-4B8C-83A1-F6EECF244321}">
                <p14:modId xmlns:p14="http://schemas.microsoft.com/office/powerpoint/2010/main" val="2334798511"/>
              </p:ext>
            </p:extLst>
          </p:nvPr>
        </p:nvGraphicFramePr>
        <p:xfrm>
          <a:off x="464127" y="2060368"/>
          <a:ext cx="8029575"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5714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Quarter of Retirees Have Been Able/Unable to Add to Savings and Investments</a:t>
            </a:r>
            <a:endParaRPr lang="en-US" dirty="0"/>
          </a:p>
        </p:txBody>
      </p:sp>
      <p:sp>
        <p:nvSpPr>
          <p:cNvPr id="4" name="Slide Number Placeholder 3"/>
          <p:cNvSpPr>
            <a:spLocks noGrp="1"/>
          </p:cNvSpPr>
          <p:nvPr>
            <p:ph type="sldNum" sz="quarter" idx="12"/>
          </p:nvPr>
        </p:nvSpPr>
        <p:spPr/>
        <p:txBody>
          <a:bodyPr/>
          <a:lstStyle/>
          <a:p>
            <a:fld id="{EBAD9AF0-FD35-4E4E-B775-C1DCF7755A5B}" type="slidenum">
              <a:rPr lang="en-US" smtClean="0"/>
              <a:t>97</a:t>
            </a:fld>
            <a:endParaRPr lang="en-US"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6" name="Content Placeholder 2"/>
          <p:cNvSpPr>
            <a:spLocks noGrp="1"/>
          </p:cNvSpPr>
          <p:nvPr>
            <p:ph idx="1"/>
          </p:nvPr>
        </p:nvSpPr>
        <p:spPr>
          <a:xfrm>
            <a:off x="295275" y="1243197"/>
            <a:ext cx="8534400" cy="870611"/>
          </a:xfrm>
        </p:spPr>
        <p:txBody>
          <a:bodyPr vert="horz" lIns="91440" tIns="45720" rIns="91440" bIns="45720" rtlCol="0">
            <a:normAutofit/>
          </a:bodyPr>
          <a:lstStyle/>
          <a:p>
            <a:pPr marL="0" indent="0">
              <a:buNone/>
            </a:pPr>
            <a:r>
              <a:rPr lang="en-US" sz="1600" dirty="0"/>
              <a:t>What is your main reason for saying that? </a:t>
            </a:r>
            <a:r>
              <a:rPr lang="en-US" sz="1600" dirty="0" smtClean="0"/>
              <a:t> (2015 Retirees expected higher/lower level of savings and investments)</a:t>
            </a:r>
            <a:endParaRPr lang="en-US" sz="1600" dirty="0"/>
          </a:p>
        </p:txBody>
      </p:sp>
      <p:graphicFrame>
        <p:nvGraphicFramePr>
          <p:cNvPr id="7" name="Chart 6"/>
          <p:cNvGraphicFramePr/>
          <p:nvPr>
            <p:extLst>
              <p:ext uri="{D42A27DB-BD31-4B8C-83A1-F6EECF244321}">
                <p14:modId xmlns:p14="http://schemas.microsoft.com/office/powerpoint/2010/main" val="543208664"/>
              </p:ext>
            </p:extLst>
          </p:nvPr>
        </p:nvGraphicFramePr>
        <p:xfrm>
          <a:off x="3618603" y="1745674"/>
          <a:ext cx="5712032" cy="4645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388400573"/>
              </p:ext>
            </p:extLst>
          </p:nvPr>
        </p:nvGraphicFramePr>
        <p:xfrm>
          <a:off x="-276502" y="1745674"/>
          <a:ext cx="5656026" cy="4645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9818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27" y="274638"/>
            <a:ext cx="8930244" cy="944562"/>
          </a:xfrm>
        </p:spPr>
        <p:txBody>
          <a:bodyPr>
            <a:normAutofit fontScale="90000"/>
          </a:bodyPr>
          <a:lstStyle/>
          <a:p>
            <a:r>
              <a:rPr lang="en-US" dirty="0" smtClean="0"/>
              <a:t>Of the 1 in 3 Retirees who Moved, Almost Half Found a New Home Easier to Manage</a:t>
            </a:r>
            <a:endParaRPr lang="en-US" dirty="0"/>
          </a:p>
        </p:txBody>
      </p:sp>
      <p:sp>
        <p:nvSpPr>
          <p:cNvPr id="4" name="Content Placeholder 2"/>
          <p:cNvSpPr>
            <a:spLocks noGrp="1"/>
          </p:cNvSpPr>
          <p:nvPr>
            <p:ph idx="1"/>
          </p:nvPr>
        </p:nvSpPr>
        <p:spPr>
          <a:xfrm>
            <a:off x="295275" y="1314449"/>
            <a:ext cx="8534400" cy="1611631"/>
          </a:xfrm>
        </p:spPr>
        <p:txBody>
          <a:bodyPr vert="horz" lIns="91440" tIns="45720" rIns="91440" bIns="45720" rtlCol="0">
            <a:normAutofit/>
          </a:bodyPr>
          <a:lstStyle/>
          <a:p>
            <a:pPr marL="0" indent="0">
              <a:buNone/>
            </a:pPr>
            <a:r>
              <a:rPr lang="en-US" sz="1600" dirty="0"/>
              <a:t>Have you (and your spouse) moved since you retired</a:t>
            </a:r>
            <a:r>
              <a:rPr lang="en-US" sz="1600" dirty="0" smtClean="0"/>
              <a:t>?  (2015 Retirees n=988)/Is your new home…?  (2015 Retirees who moved n=335)</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98</a:t>
            </a:fld>
            <a:endParaRPr lang="en-US" dirty="0"/>
          </a:p>
        </p:txBody>
      </p:sp>
      <p:graphicFrame>
        <p:nvGraphicFramePr>
          <p:cNvPr id="7" name="Chart 6"/>
          <p:cNvGraphicFramePr/>
          <p:nvPr>
            <p:extLst>
              <p:ext uri="{D42A27DB-BD31-4B8C-83A1-F6EECF244321}">
                <p14:modId xmlns:p14="http://schemas.microsoft.com/office/powerpoint/2010/main" val="1189110224"/>
              </p:ext>
            </p:extLst>
          </p:nvPr>
        </p:nvGraphicFramePr>
        <p:xfrm>
          <a:off x="-152400" y="1650670"/>
          <a:ext cx="4103512" cy="358715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3338945" y="3537466"/>
            <a:ext cx="844062" cy="914400"/>
            <a:chOff x="4572000" y="3581400"/>
            <a:chExt cx="990600" cy="914400"/>
          </a:xfrm>
        </p:grpSpPr>
        <p:sp>
          <p:nvSpPr>
            <p:cNvPr id="9" name="Right Arrow 8"/>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yes</a:t>
              </a:r>
              <a:endParaRPr lang="en-US" b="1" dirty="0">
                <a:solidFill>
                  <a:schemeClr val="bg1"/>
                </a:solidFill>
              </a:endParaRPr>
            </a:p>
          </p:txBody>
        </p:sp>
      </p:grpSp>
      <p:graphicFrame>
        <p:nvGraphicFramePr>
          <p:cNvPr id="11" name="Chart 10"/>
          <p:cNvGraphicFramePr/>
          <p:nvPr>
            <p:extLst>
              <p:ext uri="{D42A27DB-BD31-4B8C-83A1-F6EECF244321}">
                <p14:modId xmlns:p14="http://schemas.microsoft.com/office/powerpoint/2010/main" val="3693366086"/>
              </p:ext>
            </p:extLst>
          </p:nvPr>
        </p:nvGraphicFramePr>
        <p:xfrm>
          <a:off x="4183007" y="1864241"/>
          <a:ext cx="4216080" cy="4388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770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27" y="274638"/>
            <a:ext cx="8930244" cy="944562"/>
          </a:xfrm>
        </p:spPr>
        <p:txBody>
          <a:bodyPr>
            <a:normAutofit fontScale="90000"/>
          </a:bodyPr>
          <a:lstStyle/>
          <a:p>
            <a:r>
              <a:rPr lang="en-US" dirty="0" smtClean="0"/>
              <a:t>Retirees Remaining in Their Pre-retirement Home Would Look for a Smaller, Easier-to-Mange Home</a:t>
            </a:r>
            <a:endParaRPr lang="en-US" dirty="0"/>
          </a:p>
        </p:txBody>
      </p:sp>
      <p:sp>
        <p:nvSpPr>
          <p:cNvPr id="4" name="Content Placeholder 2"/>
          <p:cNvSpPr>
            <a:spLocks noGrp="1"/>
          </p:cNvSpPr>
          <p:nvPr>
            <p:ph idx="1"/>
          </p:nvPr>
        </p:nvSpPr>
        <p:spPr>
          <a:xfrm>
            <a:off x="295275" y="1314449"/>
            <a:ext cx="8534400" cy="1611631"/>
          </a:xfrm>
        </p:spPr>
        <p:txBody>
          <a:bodyPr vert="horz" lIns="91440" tIns="45720" rIns="91440" bIns="45720" rtlCol="0">
            <a:normAutofit/>
          </a:bodyPr>
          <a:lstStyle/>
          <a:p>
            <a:pPr marL="0" indent="0">
              <a:buNone/>
            </a:pPr>
            <a:r>
              <a:rPr lang="en-US" sz="1600" dirty="0"/>
              <a:t>Have you (and your spouse) moved since you retired</a:t>
            </a:r>
            <a:r>
              <a:rPr lang="en-US" sz="1600" dirty="0" smtClean="0"/>
              <a:t>?  (2015 Retirees n=988) /If you were to move, would you look for a home that is?  (2015 Retirees who did not move n=653)</a:t>
            </a:r>
            <a:endParaRPr lang="en-US" sz="1600" dirty="0"/>
          </a:p>
        </p:txBody>
      </p:sp>
      <p:sp>
        <p:nvSpPr>
          <p:cNvPr id="5" name="Text Box 6"/>
          <p:cNvSpPr txBox="1">
            <a:spLocks noChangeArrowheads="1"/>
          </p:cNvSpPr>
          <p:nvPr/>
        </p:nvSpPr>
        <p:spPr bwMode="auto">
          <a:xfrm>
            <a:off x="381000" y="6253163"/>
            <a:ext cx="7140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25200"/>
                </a:solidFill>
                <a:latin typeface="+mj-lt"/>
              </a:rPr>
              <a:t>Source:  Employee Benefit Research Institute and </a:t>
            </a:r>
            <a:r>
              <a:rPr lang="en-US" sz="1200" dirty="0" smtClean="0">
                <a:solidFill>
                  <a:srgbClr val="025200"/>
                </a:solidFill>
                <a:latin typeface="+mj-lt"/>
              </a:rPr>
              <a:t>Greenwald &amp; Associates, 2015 </a:t>
            </a:r>
            <a:r>
              <a:rPr lang="en-US" sz="1200" dirty="0">
                <a:solidFill>
                  <a:srgbClr val="025200"/>
                </a:solidFill>
                <a:latin typeface="+mj-lt"/>
              </a:rPr>
              <a:t>Retirement Confidence </a:t>
            </a:r>
            <a:r>
              <a:rPr lang="en-US" sz="1200" dirty="0" smtClean="0">
                <a:solidFill>
                  <a:srgbClr val="025200"/>
                </a:solidFill>
                <a:latin typeface="+mj-lt"/>
              </a:rPr>
              <a:t>Survey.</a:t>
            </a:r>
            <a:endParaRPr lang="en-US" sz="1200" dirty="0">
              <a:solidFill>
                <a:srgbClr val="025200"/>
              </a:solidFill>
              <a:latin typeface="+mj-lt"/>
            </a:endParaRPr>
          </a:p>
        </p:txBody>
      </p:sp>
      <p:sp>
        <p:nvSpPr>
          <p:cNvPr id="3" name="Slide Number Placeholder 2"/>
          <p:cNvSpPr>
            <a:spLocks noGrp="1"/>
          </p:cNvSpPr>
          <p:nvPr>
            <p:ph type="sldNum" sz="quarter" idx="12"/>
          </p:nvPr>
        </p:nvSpPr>
        <p:spPr/>
        <p:txBody>
          <a:bodyPr/>
          <a:lstStyle/>
          <a:p>
            <a:fld id="{EBAD9AF0-FD35-4E4E-B775-C1DCF7755A5B}" type="slidenum">
              <a:rPr lang="en-US" smtClean="0"/>
              <a:t>99</a:t>
            </a:fld>
            <a:endParaRPr lang="en-US" dirty="0"/>
          </a:p>
        </p:txBody>
      </p:sp>
      <p:graphicFrame>
        <p:nvGraphicFramePr>
          <p:cNvPr id="7" name="Chart 6"/>
          <p:cNvGraphicFramePr/>
          <p:nvPr>
            <p:extLst>
              <p:ext uri="{D42A27DB-BD31-4B8C-83A1-F6EECF244321}">
                <p14:modId xmlns:p14="http://schemas.microsoft.com/office/powerpoint/2010/main" val="3447014426"/>
              </p:ext>
            </p:extLst>
          </p:nvPr>
        </p:nvGraphicFramePr>
        <p:xfrm>
          <a:off x="-152400" y="1650670"/>
          <a:ext cx="4103512" cy="358715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3338945" y="3537466"/>
            <a:ext cx="844062" cy="914400"/>
            <a:chOff x="4572000" y="3581400"/>
            <a:chExt cx="990600" cy="914400"/>
          </a:xfrm>
        </p:grpSpPr>
        <p:sp>
          <p:nvSpPr>
            <p:cNvPr id="9" name="Right Arrow 8"/>
            <p:cNvSpPr/>
            <p:nvPr/>
          </p:nvSpPr>
          <p:spPr>
            <a:xfrm>
              <a:off x="4648200" y="3581400"/>
              <a:ext cx="914400" cy="914400"/>
            </a:xfrm>
            <a:prstGeom prst="rightArrow">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0" y="3853934"/>
              <a:ext cx="914400" cy="369332"/>
            </a:xfrm>
            <a:prstGeom prst="rect">
              <a:avLst/>
            </a:prstGeom>
            <a:noFill/>
          </p:spPr>
          <p:txBody>
            <a:bodyPr wrap="square" rtlCol="0">
              <a:spAutoFit/>
            </a:bodyPr>
            <a:lstStyle/>
            <a:p>
              <a:pPr algn="ctr"/>
              <a:r>
                <a:rPr lang="en-US" b="1" dirty="0" smtClean="0">
                  <a:solidFill>
                    <a:schemeClr val="bg1"/>
                  </a:solidFill>
                </a:rPr>
                <a:t>If no</a:t>
              </a:r>
              <a:endParaRPr lang="en-US" b="1" dirty="0">
                <a:solidFill>
                  <a:schemeClr val="bg1"/>
                </a:solidFill>
              </a:endParaRPr>
            </a:p>
          </p:txBody>
        </p:sp>
      </p:grpSp>
      <p:graphicFrame>
        <p:nvGraphicFramePr>
          <p:cNvPr id="11" name="Chart 10"/>
          <p:cNvGraphicFramePr/>
          <p:nvPr>
            <p:extLst>
              <p:ext uri="{D42A27DB-BD31-4B8C-83A1-F6EECF244321}">
                <p14:modId xmlns:p14="http://schemas.microsoft.com/office/powerpoint/2010/main" val="4122757430"/>
              </p:ext>
            </p:extLst>
          </p:nvPr>
        </p:nvGraphicFramePr>
        <p:xfrm>
          <a:off x="4183007" y="1864241"/>
          <a:ext cx="4216080" cy="4388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059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22891</TotalTime>
  <Words>7032</Words>
  <Application>Microsoft Office PowerPoint</Application>
  <PresentationFormat>On-screen Show (4:3)</PresentationFormat>
  <Paragraphs>1073</Paragraphs>
  <Slides>99</Slides>
  <Notes>84</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2015 Retirement Confidence Survey Chart Book</vt:lpstr>
      <vt:lpstr>2015 RCS Methodology</vt:lpstr>
      <vt:lpstr>2015 RCS Methodology (continued)</vt:lpstr>
      <vt:lpstr>Overview</vt:lpstr>
      <vt:lpstr>Overview (continued)</vt:lpstr>
      <vt:lpstr>Retirement confidence</vt:lpstr>
      <vt:lpstr>Worker Confidence About Retirement Continues to Rebound After the Lows Observed in 2009-2013</vt:lpstr>
      <vt:lpstr>Retiree Confidence About Having Enough Money For a Comfortable Retirement Also Jumps Upward in 2015</vt:lpstr>
      <vt:lpstr>Increase in Worker Retirement Confidence Occurred Exclusively Among Those with Retirement Plan</vt:lpstr>
      <vt:lpstr>Workers Are More Likely Than in 2014 To Be Confident of Having Enough Money For Basic Expenses In Retirement</vt:lpstr>
      <vt:lpstr>Worker Confidence About Affording Medical Expenses in Retirement Shows Slow Increase Since 2011</vt:lpstr>
      <vt:lpstr>Worker Confidence About Paying for Long-term Care Also Shows Slow Steady Increase Since Low in 2011</vt:lpstr>
      <vt:lpstr>Retiree Confidence About Their Ability to Pay for Basic Expenses Continues to Increase</vt:lpstr>
      <vt:lpstr>Retiree Confidence About Paying for Medical Expenses Are at Highest Level Since 2007</vt:lpstr>
      <vt:lpstr>Retiree Confidence in Their Ability to Pay for Long-term Care Expenses Continues to Increase</vt:lpstr>
      <vt:lpstr>Preparations for retirement – Retirement Planning</vt:lpstr>
      <vt:lpstr>Worker Confidence in Doing a Good Job Preparing for Retirement Continued to Increase</vt:lpstr>
      <vt:lpstr>Retiree Confidence in Retirement Preparations Steadily Increasing</vt:lpstr>
      <vt:lpstr>Workers and Retirees Spend More Time Planning for the Holidays than for Retirement</vt:lpstr>
      <vt:lpstr>Two-thirds of Workers Say They Are Behind Schedule in Planning and Saving for Retirement</vt:lpstr>
      <vt:lpstr>Preparations for retirement – Savings and Investments</vt:lpstr>
      <vt:lpstr>2 in 3 Workers Say They Have Saved Money for Retirement</vt:lpstr>
      <vt:lpstr>Not Surprisingly, Workers With Retirement Plan Are More Likely to Have Saved for Retirement</vt:lpstr>
      <vt:lpstr>The Percentage of Workers Reporting They Are Currently Saving for Retirement Has Increased</vt:lpstr>
      <vt:lpstr>Less Than Two-thirds of Retirees Report Having Saved for Retirement</vt:lpstr>
      <vt:lpstr>Nearly 6 in 10 Workers Have Less  Than $25,000 in Savings</vt:lpstr>
      <vt:lpstr>Likewise, More Than Half of Retirees Have Less  Than $25,000 in Savings</vt:lpstr>
      <vt:lpstr>Workers With Retirement Plan Have Much More Saved Than Those Without</vt:lpstr>
      <vt:lpstr>There Is a Wide Disparity in Worker Estimates of Needed Savings Rates</vt:lpstr>
      <vt:lpstr>Workers Without Retirement Plan Are More Likely to Say They Need to Save at Least Half of Income</vt:lpstr>
      <vt:lpstr>7 in 10 Workers Believe it Is Possible to Save More</vt:lpstr>
      <vt:lpstr>Workers Able to Save $25 More Most Often Indicate They Would Give up Eating Out/Take Out</vt:lpstr>
      <vt:lpstr>Day-to-day Expenses is the Predominant Reason Workers Offer for Not Saving More</vt:lpstr>
      <vt:lpstr>Preparations for retirement – Debt</vt:lpstr>
      <vt:lpstr>Both Workers and Retirees are Less Likely Than in 2014 to  Describe Their Debt as a Problem</vt:lpstr>
      <vt:lpstr>Workers Most Often Report a Mortgage, Car Loans and Credit Card Debt; Retirees Report These Less Often</vt:lpstr>
      <vt:lpstr>Half of Employed Workers Have Long-Term Disability Insurance</vt:lpstr>
      <vt:lpstr>Few Employed Workers Think It Likely They Will Be Unable to Work</vt:lpstr>
      <vt:lpstr>One-Third of Employed Workers Believe a 6-month Disability Would Have No Effect on Retirement</vt:lpstr>
      <vt:lpstr>Preparations for retirement – Retirement plans</vt:lpstr>
      <vt:lpstr>7 in 10 Employed Workers Are Offered Retirement Savings Plans by Their Employer</vt:lpstr>
      <vt:lpstr>More Than Three-quarters of Workers With Access to Employer Plans Contribute to the Plan</vt:lpstr>
      <vt:lpstr>The Plurality of Workers Would Continue  Auto-escalation Until at Least 10%</vt:lpstr>
      <vt:lpstr>If Auto-enrolled at 3%, Half of Plan Participants  Would Raise the Contribution</vt:lpstr>
      <vt:lpstr>If Auto-enrolled at 6%, Three-quarters  Would Continue at 6% or Raise the Contribution</vt:lpstr>
      <vt:lpstr>2 in 3 Participants Already Receive Information About Projected Monthly Income in Retirement </vt:lpstr>
      <vt:lpstr>Almost All Find the Income Projection at Least Somewhat Useful</vt:lpstr>
      <vt:lpstr>Preparations for retirement – Target Setting</vt:lpstr>
      <vt:lpstr>Percentage of Workers Calculating Retirement Needs Remains Relatively Stable Over Past Decade</vt:lpstr>
      <vt:lpstr>Two-Thirds of Workers Expect to Need $250,000 or More to Live Comfortably in Retirement</vt:lpstr>
      <vt:lpstr>Many Workers Guess at Savings Needed for Comfortable Retirement</vt:lpstr>
      <vt:lpstr>Both Workers and Retirees Are Most Likely to Think About How to Occupy Their Time in Retirement</vt:lpstr>
      <vt:lpstr>Workers Show More Interest Than Retirees in Using Online Provider for Investment Education/Advice</vt:lpstr>
      <vt:lpstr>Expectations about retirement – Retirement Age</vt:lpstr>
      <vt:lpstr>16% of Workers Report a Change, Most Often a Postponement, in Expected Retirement Age</vt:lpstr>
      <vt:lpstr>The Percentage of Workers Delaying Retirement Has Declined in Past Two Years</vt:lpstr>
      <vt:lpstr>Retirees Report Having Retired Earlier Than Workers Expect to Retire</vt:lpstr>
      <vt:lpstr>Half of Retirees Retired Earlier Than Planned</vt:lpstr>
      <vt:lpstr>Health Problems Remain the Predominant Reason for Early Retirement</vt:lpstr>
      <vt:lpstr>Expectations about retirement – Sources of Income</vt:lpstr>
      <vt:lpstr>As in Previous Years, Workers Are More Likely to Think They Will Work in Retirement Than Retirees Actually Did</vt:lpstr>
      <vt:lpstr>Nearly A Third of Workers Plan on Social Security as a Major Source of Retirement Income</vt:lpstr>
      <vt:lpstr>In Contrast, Almost 2 in 3 Retirees Say Social Security Is a Major Source of Income</vt:lpstr>
      <vt:lpstr>Worker Expectations of Pensions Being a Major Income Source Are Unchanged</vt:lpstr>
      <vt:lpstr>Some Workers Expect to Have Pension Income in Retirement But Do Not Have DB Benefits</vt:lpstr>
      <vt:lpstr>Pensions are a Major Source of Income for a Third of Retirees</vt:lpstr>
      <vt:lpstr>Worker Expectations About Employer Savings Plans as a Source of Income Increases</vt:lpstr>
      <vt:lpstr>Employer-sponsored Plans as a Retiree Source of Income Has Remained Stable Over Past Year</vt:lpstr>
      <vt:lpstr>More Than One-quarter of Workers Expect an IRA to be a Major Source of Retirement Income</vt:lpstr>
      <vt:lpstr>IRAs as a Retiree Income Source Remains Unchanged</vt:lpstr>
      <vt:lpstr>One-quarter of Workers Will Also Rely on Personal Savings and Investments in Retirement as a Major Source</vt:lpstr>
      <vt:lpstr>Little Change in Retirees Citing Personal Savings and Investments as an Income Source</vt:lpstr>
      <vt:lpstr>Employment Continues Decline as a Major Source of Retirement Income for Current Workers</vt:lpstr>
      <vt:lpstr>Employment Remains a Source of Income for About 1 in 4 of Retirees</vt:lpstr>
      <vt:lpstr>Expectations about retirement – Entitlement Programs</vt:lpstr>
      <vt:lpstr>Almost 2 in 3 Workers Continue to Lack Confidence in Future Social Security Benefits</vt:lpstr>
      <vt:lpstr>Retiree Confidence in Social Security Stable Overall</vt:lpstr>
      <vt:lpstr>6 in 10 Workers Lack Confidence in Sustained Medicare Benefit Levels</vt:lpstr>
      <vt:lpstr>Retirees’ Overall Confidence in Medicare Benefits Is Unchanged</vt:lpstr>
      <vt:lpstr>Expectations about retirement – Income Needs</vt:lpstr>
      <vt:lpstr>Workers’ Expectations About Needed Income Replacement Roughly Aligns with Retiree Experience</vt:lpstr>
      <vt:lpstr>3 in 10 Workers Provide Financial Support, Most to Children</vt:lpstr>
      <vt:lpstr>Of the 2 in 10 Retirees Providing Financial Support,  Over Half Give Money to Children Over 18</vt:lpstr>
      <vt:lpstr>1 in 4 Workers Provide Unpaid Care,  Most Often to Parents</vt:lpstr>
      <vt:lpstr>16% of Retirees Provide Unpaid Care, Mostly to Parents and Adult Children</vt:lpstr>
      <vt:lpstr>Workers and Retirees Spend Roughly Equal Amounts of Time Providing Unpaid Care</vt:lpstr>
      <vt:lpstr>Expectations about retirement – Longevity</vt:lpstr>
      <vt:lpstr>7 in 10 Expect to Live to Age 85, But Only 1 in 3 Expect to Live to 95</vt:lpstr>
      <vt:lpstr>Workers Are More Interested in Longevity Insurance Than Retirees</vt:lpstr>
      <vt:lpstr>Expectations about retirement – Managing Finances</vt:lpstr>
      <vt:lpstr>2 in 5 Retirees Were Concerned About Stock Market Fluctuations</vt:lpstr>
      <vt:lpstr>2 in 5 Retirees With Savings Made Adjustments to How the Money Was Invested Prior to Retirement</vt:lpstr>
      <vt:lpstr>Retirees Split on How Expenses in Retirement Match with Expectations</vt:lpstr>
      <vt:lpstr>More Than 1 in 3 Retirees Paid For Medical Expenses With Retiree Health Insurance From a Previous Employer</vt:lpstr>
      <vt:lpstr>In Past Year, 1 in 4 Retirees Each Withdrew Money for Day-to-Day Expenses and Major Expenses</vt:lpstr>
      <vt:lpstr>More than 1 in 3 Retirees Report Savings Are Lower than Anticipated at this Point in Retirement</vt:lpstr>
      <vt:lpstr>A Quarter of Retirees Have Been Able/Unable to Add to Savings and Investments</vt:lpstr>
      <vt:lpstr>Of the 1 in 3 Retirees who Moved, Almost Half Found a New Home Easier to Manage</vt:lpstr>
      <vt:lpstr>Retirees Remaining in Their Pre-retirement Home Would Look for a Smaller, Easier-to-Mange Home</vt:lpstr>
    </vt:vector>
  </TitlesOfParts>
  <Company>Mathew Greenwald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Retirement Confidence Survey Chart Book</dc:title>
  <dc:creator>Doug Kincaid</dc:creator>
  <cp:lastModifiedBy>Craig Copeland</cp:lastModifiedBy>
  <cp:revision>1002</cp:revision>
  <cp:lastPrinted>2014-02-12T21:04:40Z</cp:lastPrinted>
  <dcterms:created xsi:type="dcterms:W3CDTF">2012-01-10T18:39:42Z</dcterms:created>
  <dcterms:modified xsi:type="dcterms:W3CDTF">2015-04-27T17:24:12Z</dcterms:modified>
</cp:coreProperties>
</file>